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5"/>
  </p:sldMasterIdLst>
  <p:notesMasterIdLst>
    <p:notesMasterId r:id="rId34"/>
  </p:notesMasterIdLst>
  <p:handoutMasterIdLst>
    <p:handoutMasterId r:id="rId35"/>
  </p:handoutMasterIdLst>
  <p:sldIdLst>
    <p:sldId id="257" r:id="rId6"/>
    <p:sldId id="293" r:id="rId7"/>
    <p:sldId id="340" r:id="rId8"/>
    <p:sldId id="316" r:id="rId9"/>
    <p:sldId id="318" r:id="rId10"/>
    <p:sldId id="319" r:id="rId11"/>
    <p:sldId id="285" r:id="rId12"/>
    <p:sldId id="286" r:id="rId13"/>
    <p:sldId id="324" r:id="rId14"/>
    <p:sldId id="287" r:id="rId15"/>
    <p:sldId id="302" r:id="rId16"/>
    <p:sldId id="303" r:id="rId17"/>
    <p:sldId id="322" r:id="rId18"/>
    <p:sldId id="320" r:id="rId19"/>
    <p:sldId id="323" r:id="rId20"/>
    <p:sldId id="325" r:id="rId21"/>
    <p:sldId id="299" r:id="rId22"/>
    <p:sldId id="337" r:id="rId23"/>
    <p:sldId id="335" r:id="rId24"/>
    <p:sldId id="336" r:id="rId25"/>
    <p:sldId id="338" r:id="rId26"/>
    <p:sldId id="321" r:id="rId27"/>
    <p:sldId id="326" r:id="rId28"/>
    <p:sldId id="327" r:id="rId29"/>
    <p:sldId id="328" r:id="rId30"/>
    <p:sldId id="329" r:id="rId31"/>
    <p:sldId id="331" r:id="rId32"/>
    <p:sldId id="339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6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4" autoAdjust="0"/>
    <p:restoredTop sz="94660"/>
  </p:normalViewPr>
  <p:slideViewPr>
    <p:cSldViewPr snapToGrid="0" snapToObjects="1" showGuides="1">
      <p:cViewPr varScale="1">
        <p:scale>
          <a:sx n="70" d="100"/>
          <a:sy n="70" d="100"/>
        </p:scale>
        <p:origin x="408" y="54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7F2674-1AF3-1142-B48A-B61B26943E2D}" type="doc">
      <dgm:prSet loTypeId="urn:microsoft.com/office/officeart/2005/8/layout/chevron1" loCatId="" qsTypeId="urn:microsoft.com/office/officeart/2005/8/quickstyle/simple1" qsCatId="simple" csTypeId="urn:microsoft.com/office/officeart/2005/8/colors/colorful1" csCatId="colorful" phldr="1"/>
      <dgm:spPr/>
    </dgm:pt>
    <dgm:pt modelId="{8360DDE3-B7BC-0743-A166-D27A1B09F57B}">
      <dgm:prSet phldrT="[Text]"/>
      <dgm:spPr>
        <a:xfrm>
          <a:off x="0" y="547247"/>
          <a:ext cx="1070862" cy="428344"/>
        </a:xfrm>
        <a:solidFill>
          <a:srgbClr val="2C9ADA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SMEP</a:t>
          </a:r>
        </a:p>
        <a:p>
          <a:r>
            <a:rPr lang="en-US" dirty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(2011)</a:t>
          </a:r>
        </a:p>
      </dgm:t>
    </dgm:pt>
    <dgm:pt modelId="{0043C306-2288-9847-901F-C6AEB9703534}" type="parTrans" cxnId="{519DF08E-40C1-914A-B123-9E28D03DB5F2}">
      <dgm:prSet/>
      <dgm:spPr/>
      <dgm:t>
        <a:bodyPr/>
        <a:lstStyle/>
        <a:p>
          <a:endParaRPr lang="en-US"/>
        </a:p>
      </dgm:t>
    </dgm:pt>
    <dgm:pt modelId="{8A64C538-E24F-424F-98DC-85479E5218A8}" type="sibTrans" cxnId="{519DF08E-40C1-914A-B123-9E28D03DB5F2}">
      <dgm:prSet/>
      <dgm:spPr/>
      <dgm:t>
        <a:bodyPr/>
        <a:lstStyle/>
        <a:p>
          <a:endParaRPr lang="en-US"/>
        </a:p>
      </dgm:t>
    </dgm:pt>
    <dgm:pt modelId="{DFD21A26-6EE5-CD45-BC38-BD578756132B}">
      <dgm:prSet phldrT="[Text]"/>
      <dgm:spPr>
        <a:xfrm>
          <a:off x="963775" y="547247"/>
          <a:ext cx="1070862" cy="428344"/>
        </a:xfrm>
        <a:solidFill>
          <a:srgbClr val="B6D00F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rgbClr val="000000"/>
              </a:solidFill>
              <a:latin typeface="Arial"/>
              <a:ea typeface="+mn-ea"/>
              <a:cs typeface="+mn-cs"/>
            </a:rPr>
            <a:t>SMAP</a:t>
          </a:r>
        </a:p>
        <a:p>
          <a:r>
            <a:rPr lang="en-US" dirty="0">
              <a:solidFill>
                <a:srgbClr val="000000"/>
              </a:solidFill>
              <a:latin typeface="Arial"/>
              <a:ea typeface="+mn-ea"/>
              <a:cs typeface="+mn-cs"/>
            </a:rPr>
            <a:t>(2012)</a:t>
          </a:r>
        </a:p>
      </dgm:t>
    </dgm:pt>
    <dgm:pt modelId="{2F0E81A4-9064-9340-947B-8594535DE075}" type="sibTrans" cxnId="{573F3FBE-AE4C-E643-9BFB-88503411ABBE}">
      <dgm:prSet/>
      <dgm:spPr/>
      <dgm:t>
        <a:bodyPr/>
        <a:lstStyle/>
        <a:p>
          <a:endParaRPr lang="en-US"/>
        </a:p>
      </dgm:t>
    </dgm:pt>
    <dgm:pt modelId="{0FC9F801-A7D8-7E43-9BF6-F9DB37C3C736}" type="parTrans" cxnId="{573F3FBE-AE4C-E643-9BFB-88503411ABBE}">
      <dgm:prSet/>
      <dgm:spPr/>
      <dgm:t>
        <a:bodyPr/>
        <a:lstStyle/>
        <a:p>
          <a:endParaRPr lang="en-US"/>
        </a:p>
      </dgm:t>
    </dgm:pt>
    <dgm:pt modelId="{3A3AAFE8-AD7B-974E-9E54-9490E9F0CB25}">
      <dgm:prSet phldrT="[Text]"/>
      <dgm:spPr>
        <a:xfrm>
          <a:off x="1927551" y="547247"/>
          <a:ext cx="1070862" cy="428344"/>
        </a:xfrm>
        <a:solidFill>
          <a:srgbClr val="FFAB00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rgbClr val="000000"/>
              </a:solidFill>
              <a:latin typeface="Arial"/>
              <a:ea typeface="+mn-ea"/>
              <a:cs typeface="+mn-cs"/>
            </a:rPr>
            <a:t>MPX</a:t>
          </a:r>
        </a:p>
        <a:p>
          <a:r>
            <a:rPr lang="en-US" dirty="0">
              <a:solidFill>
                <a:srgbClr val="000000"/>
              </a:solidFill>
              <a:latin typeface="Arial"/>
              <a:ea typeface="+mn-ea"/>
              <a:cs typeface="+mn-cs"/>
            </a:rPr>
            <a:t>(2013)</a:t>
          </a:r>
        </a:p>
      </dgm:t>
    </dgm:pt>
    <dgm:pt modelId="{FC6DA83A-A90B-1849-9F0A-2CDDAFEABD40}" type="sibTrans" cxnId="{9D922EA2-C502-0B4E-B5C2-B573510A8F2F}">
      <dgm:prSet/>
      <dgm:spPr/>
      <dgm:t>
        <a:bodyPr/>
        <a:lstStyle/>
        <a:p>
          <a:endParaRPr lang="en-US"/>
        </a:p>
      </dgm:t>
    </dgm:pt>
    <dgm:pt modelId="{B33F2257-571E-AD48-AC28-4CFECAA00559}" type="parTrans" cxnId="{9D922EA2-C502-0B4E-B5C2-B573510A8F2F}">
      <dgm:prSet/>
      <dgm:spPr/>
      <dgm:t>
        <a:bodyPr/>
        <a:lstStyle/>
        <a:p>
          <a:endParaRPr lang="en-US"/>
        </a:p>
      </dgm:t>
    </dgm:pt>
    <dgm:pt modelId="{07486100-18DB-8045-97A1-2A1A3E7BBEE0}">
      <dgm:prSet phldrT="[Text]"/>
      <dgm:spPr>
        <a:xfrm>
          <a:off x="2891327" y="547247"/>
          <a:ext cx="1070862" cy="428344"/>
        </a:xfrm>
        <a:solidFill>
          <a:srgbClr val="1C2E3C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SGX1 (2013)</a:t>
          </a:r>
        </a:p>
      </dgm:t>
    </dgm:pt>
    <dgm:pt modelId="{0AAE20FF-604A-844F-AAFF-0F68256489B1}" type="parTrans" cxnId="{7BC52FC2-D58D-4940-9B8C-5C51B7BA7706}">
      <dgm:prSet/>
      <dgm:spPr/>
      <dgm:t>
        <a:bodyPr/>
        <a:lstStyle/>
        <a:p>
          <a:endParaRPr lang="en-US"/>
        </a:p>
      </dgm:t>
    </dgm:pt>
    <dgm:pt modelId="{A9D8E6BC-A45D-F149-B0A1-3F7377EE3E5B}" type="sibTrans" cxnId="{7BC52FC2-D58D-4940-9B8C-5C51B7BA7706}">
      <dgm:prSet/>
      <dgm:spPr/>
      <dgm:t>
        <a:bodyPr/>
        <a:lstStyle/>
        <a:p>
          <a:endParaRPr lang="en-US"/>
        </a:p>
      </dgm:t>
    </dgm:pt>
    <dgm:pt modelId="{A9B45443-E7C8-F84A-B3FA-F6B51B25C2A3}">
      <dgm:prSet phldrT="[Text]"/>
      <dgm:spPr>
        <a:xfrm>
          <a:off x="3855103" y="547247"/>
          <a:ext cx="1070862" cy="428344"/>
        </a:xfrm>
        <a:solidFill>
          <a:srgbClr val="171C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SGX2 (2014)</a:t>
          </a:r>
        </a:p>
      </dgm:t>
    </dgm:pt>
    <dgm:pt modelId="{98140A1C-A4A2-C544-8539-8528656C19A1}" type="parTrans" cxnId="{9878744E-3797-AA4B-942C-CD534A78B911}">
      <dgm:prSet/>
      <dgm:spPr/>
      <dgm:t>
        <a:bodyPr/>
        <a:lstStyle/>
        <a:p>
          <a:endParaRPr lang="en-US"/>
        </a:p>
      </dgm:t>
    </dgm:pt>
    <dgm:pt modelId="{F257002D-C77F-934D-BD82-878FF90529EA}" type="sibTrans" cxnId="{9878744E-3797-AA4B-942C-CD534A78B911}">
      <dgm:prSet/>
      <dgm:spPr/>
      <dgm:t>
        <a:bodyPr/>
        <a:lstStyle/>
        <a:p>
          <a:endParaRPr lang="en-US"/>
        </a:p>
      </dgm:t>
    </dgm:pt>
    <dgm:pt modelId="{43A9F645-C32D-7D4C-B407-DC7D59B94883}">
      <dgm:prSet phldrT="[Text]"/>
      <dgm:spPr>
        <a:xfrm>
          <a:off x="4818879" y="547247"/>
          <a:ext cx="1070862" cy="428344"/>
        </a:xfrm>
        <a:solidFill>
          <a:srgbClr val="2C9ADA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MPK (2015)</a:t>
          </a:r>
        </a:p>
      </dgm:t>
    </dgm:pt>
    <dgm:pt modelId="{34A6B2FA-5F11-A647-BB2B-38CA5456E976}" type="parTrans" cxnId="{673F6465-21D3-0940-9925-20F09DD94FA5}">
      <dgm:prSet/>
      <dgm:spPr/>
      <dgm:t>
        <a:bodyPr/>
        <a:lstStyle/>
        <a:p>
          <a:endParaRPr lang="en-US"/>
        </a:p>
      </dgm:t>
    </dgm:pt>
    <dgm:pt modelId="{E68D5AE9-D929-6F44-9535-F58F2A4FF849}" type="sibTrans" cxnId="{673F6465-21D3-0940-9925-20F09DD94FA5}">
      <dgm:prSet/>
      <dgm:spPr/>
      <dgm:t>
        <a:bodyPr/>
        <a:lstStyle/>
        <a:p>
          <a:endParaRPr lang="en-US"/>
        </a:p>
      </dgm:t>
    </dgm:pt>
    <dgm:pt modelId="{0988053C-8C2C-5240-9D09-007272B39430}">
      <dgm:prSet phldrT="[Text]"/>
      <dgm:spPr>
        <a:xfrm>
          <a:off x="5782654" y="547247"/>
          <a:ext cx="1070862" cy="428344"/>
        </a:xfrm>
        <a:solidFill>
          <a:srgbClr val="B6D00F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rgbClr val="000000"/>
              </a:solidFill>
              <a:latin typeface="Arial"/>
              <a:ea typeface="+mn-ea"/>
              <a:cs typeface="+mn-cs"/>
            </a:rPr>
            <a:t>CET (2016)</a:t>
          </a:r>
        </a:p>
      </dgm:t>
    </dgm:pt>
    <dgm:pt modelId="{21AF24A6-D3D5-2C4F-A834-A4398099D644}" type="parTrans" cxnId="{47264A02-8E68-3B48-A318-8A2B4DEE00D1}">
      <dgm:prSet/>
      <dgm:spPr/>
      <dgm:t>
        <a:bodyPr/>
        <a:lstStyle/>
        <a:p>
          <a:endParaRPr lang="en-US"/>
        </a:p>
      </dgm:t>
    </dgm:pt>
    <dgm:pt modelId="{A2C52521-31C9-9F4B-9C4B-BA75100F40AE}" type="sibTrans" cxnId="{47264A02-8E68-3B48-A318-8A2B4DEE00D1}">
      <dgm:prSet/>
      <dgm:spPr/>
      <dgm:t>
        <a:bodyPr/>
        <a:lstStyle/>
        <a:p>
          <a:endParaRPr lang="en-US"/>
        </a:p>
      </dgm:t>
    </dgm:pt>
    <dgm:pt modelId="{48D77720-64A3-574F-80A8-54A5A9BF071D}" type="pres">
      <dgm:prSet presAssocID="{E67F2674-1AF3-1142-B48A-B61B26943E2D}" presName="Name0" presStyleCnt="0">
        <dgm:presLayoutVars>
          <dgm:dir/>
          <dgm:animLvl val="lvl"/>
          <dgm:resizeHandles val="exact"/>
        </dgm:presLayoutVars>
      </dgm:prSet>
      <dgm:spPr/>
    </dgm:pt>
    <dgm:pt modelId="{66CF043B-6A39-7B49-83C7-E8906714586A}" type="pres">
      <dgm:prSet presAssocID="{8360DDE3-B7BC-0743-A166-D27A1B09F57B}" presName="parTxOnly" presStyleLbl="node1" presStyleIdx="0" presStyleCnt="7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F1325EF5-374C-BF42-B4E5-58F9EAE5F215}" type="pres">
      <dgm:prSet presAssocID="{8A64C538-E24F-424F-98DC-85479E5218A8}" presName="parTxOnlySpace" presStyleCnt="0"/>
      <dgm:spPr/>
    </dgm:pt>
    <dgm:pt modelId="{12E2FA3A-0C19-4844-9713-61099E54CC8B}" type="pres">
      <dgm:prSet presAssocID="{DFD21A26-6EE5-CD45-BC38-BD578756132B}" presName="parTxOnly" presStyleLbl="node1" presStyleIdx="1" presStyleCnt="7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58813F9D-6B49-1A4F-9972-A00E31A9BE9B}" type="pres">
      <dgm:prSet presAssocID="{2F0E81A4-9064-9340-947B-8594535DE075}" presName="parTxOnlySpace" presStyleCnt="0"/>
      <dgm:spPr/>
    </dgm:pt>
    <dgm:pt modelId="{0227D953-E537-9D40-8769-79560696C47B}" type="pres">
      <dgm:prSet presAssocID="{3A3AAFE8-AD7B-974E-9E54-9490E9F0CB25}" presName="parTxOnly" presStyleLbl="node1" presStyleIdx="2" presStyleCnt="7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F1B4F01B-FB4C-0F49-8EC5-0C165D438D30}" type="pres">
      <dgm:prSet presAssocID="{FC6DA83A-A90B-1849-9F0A-2CDDAFEABD40}" presName="parTxOnlySpace" presStyleCnt="0"/>
      <dgm:spPr/>
    </dgm:pt>
    <dgm:pt modelId="{42260E3B-1C5A-044F-AA63-DECCEBC4C0CA}" type="pres">
      <dgm:prSet presAssocID="{07486100-18DB-8045-97A1-2A1A3E7BBEE0}" presName="parTxOnly" presStyleLbl="node1" presStyleIdx="3" presStyleCnt="7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3B01CAA4-B32F-3945-90B2-2D5C3E0706F6}" type="pres">
      <dgm:prSet presAssocID="{A9D8E6BC-A45D-F149-B0A1-3F7377EE3E5B}" presName="parTxOnlySpace" presStyleCnt="0"/>
      <dgm:spPr/>
    </dgm:pt>
    <dgm:pt modelId="{D4F79847-B54D-7841-AFA4-F34BEF8CA0AE}" type="pres">
      <dgm:prSet presAssocID="{A9B45443-E7C8-F84A-B3FA-F6B51B25C2A3}" presName="parTxOnly" presStyleLbl="node1" presStyleIdx="4" presStyleCnt="7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FD163220-4501-D44F-AC25-6BABBC398BD8}" type="pres">
      <dgm:prSet presAssocID="{F257002D-C77F-934D-BD82-878FF90529EA}" presName="parTxOnlySpace" presStyleCnt="0"/>
      <dgm:spPr/>
    </dgm:pt>
    <dgm:pt modelId="{8A418E0E-67D8-6D4F-B362-FCEA886C46C3}" type="pres">
      <dgm:prSet presAssocID="{43A9F645-C32D-7D4C-B407-DC7D59B94883}" presName="parTxOnly" presStyleLbl="node1" presStyleIdx="5" presStyleCnt="7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6A2F6641-FCF0-0B4D-830B-967A65DFD380}" type="pres">
      <dgm:prSet presAssocID="{E68D5AE9-D929-6F44-9535-F58F2A4FF849}" presName="parTxOnlySpace" presStyleCnt="0"/>
      <dgm:spPr/>
    </dgm:pt>
    <dgm:pt modelId="{480E93CA-DC8E-C14D-99EB-625ECB0C703E}" type="pres">
      <dgm:prSet presAssocID="{0988053C-8C2C-5240-9D09-007272B39430}" presName="parTxOnly" presStyleLbl="node1" presStyleIdx="6" presStyleCnt="7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</dgm:ptLst>
  <dgm:cxnLst>
    <dgm:cxn modelId="{2B46616C-D272-423C-8AF0-C587ABD54765}" type="presOf" srcId="{0988053C-8C2C-5240-9D09-007272B39430}" destId="{480E93CA-DC8E-C14D-99EB-625ECB0C703E}" srcOrd="0" destOrd="0" presId="urn:microsoft.com/office/officeart/2005/8/layout/chevron1"/>
    <dgm:cxn modelId="{59411F0A-AA4F-47A3-A38A-99B5B5F2ADC5}" type="presOf" srcId="{07486100-18DB-8045-97A1-2A1A3E7BBEE0}" destId="{42260E3B-1C5A-044F-AA63-DECCEBC4C0CA}" srcOrd="0" destOrd="0" presId="urn:microsoft.com/office/officeart/2005/8/layout/chevron1"/>
    <dgm:cxn modelId="{FFA0BDDB-4CC6-49B2-A9BD-C795709D651D}" type="presOf" srcId="{A9B45443-E7C8-F84A-B3FA-F6B51B25C2A3}" destId="{D4F79847-B54D-7841-AFA4-F34BEF8CA0AE}" srcOrd="0" destOrd="0" presId="urn:microsoft.com/office/officeart/2005/8/layout/chevron1"/>
    <dgm:cxn modelId="{C9A27E22-2188-403A-9360-AA170EFA989F}" type="presOf" srcId="{E67F2674-1AF3-1142-B48A-B61B26943E2D}" destId="{48D77720-64A3-574F-80A8-54A5A9BF071D}" srcOrd="0" destOrd="0" presId="urn:microsoft.com/office/officeart/2005/8/layout/chevron1"/>
    <dgm:cxn modelId="{FBD9E59F-B670-4491-9476-C7C95441C4C4}" type="presOf" srcId="{3A3AAFE8-AD7B-974E-9E54-9490E9F0CB25}" destId="{0227D953-E537-9D40-8769-79560696C47B}" srcOrd="0" destOrd="0" presId="urn:microsoft.com/office/officeart/2005/8/layout/chevron1"/>
    <dgm:cxn modelId="{9878744E-3797-AA4B-942C-CD534A78B911}" srcId="{E67F2674-1AF3-1142-B48A-B61B26943E2D}" destId="{A9B45443-E7C8-F84A-B3FA-F6B51B25C2A3}" srcOrd="4" destOrd="0" parTransId="{98140A1C-A4A2-C544-8539-8528656C19A1}" sibTransId="{F257002D-C77F-934D-BD82-878FF90529EA}"/>
    <dgm:cxn modelId="{673F6465-21D3-0940-9925-20F09DD94FA5}" srcId="{E67F2674-1AF3-1142-B48A-B61B26943E2D}" destId="{43A9F645-C32D-7D4C-B407-DC7D59B94883}" srcOrd="5" destOrd="0" parTransId="{34A6B2FA-5F11-A647-BB2B-38CA5456E976}" sibTransId="{E68D5AE9-D929-6F44-9535-F58F2A4FF849}"/>
    <dgm:cxn modelId="{573F3FBE-AE4C-E643-9BFB-88503411ABBE}" srcId="{E67F2674-1AF3-1142-B48A-B61B26943E2D}" destId="{DFD21A26-6EE5-CD45-BC38-BD578756132B}" srcOrd="1" destOrd="0" parTransId="{0FC9F801-A7D8-7E43-9BF6-F9DB37C3C736}" sibTransId="{2F0E81A4-9064-9340-947B-8594535DE075}"/>
    <dgm:cxn modelId="{651EA671-CE7A-4C5E-9C87-39EFC442C90D}" type="presOf" srcId="{43A9F645-C32D-7D4C-B407-DC7D59B94883}" destId="{8A418E0E-67D8-6D4F-B362-FCEA886C46C3}" srcOrd="0" destOrd="0" presId="urn:microsoft.com/office/officeart/2005/8/layout/chevron1"/>
    <dgm:cxn modelId="{519DF08E-40C1-914A-B123-9E28D03DB5F2}" srcId="{E67F2674-1AF3-1142-B48A-B61B26943E2D}" destId="{8360DDE3-B7BC-0743-A166-D27A1B09F57B}" srcOrd="0" destOrd="0" parTransId="{0043C306-2288-9847-901F-C6AEB9703534}" sibTransId="{8A64C538-E24F-424F-98DC-85479E5218A8}"/>
    <dgm:cxn modelId="{CF0BF5FD-7582-4666-9DDC-61D9BA646485}" type="presOf" srcId="{DFD21A26-6EE5-CD45-BC38-BD578756132B}" destId="{12E2FA3A-0C19-4844-9713-61099E54CC8B}" srcOrd="0" destOrd="0" presId="urn:microsoft.com/office/officeart/2005/8/layout/chevron1"/>
    <dgm:cxn modelId="{1D616E3F-CBFD-488B-8C6B-B82CAFDE6458}" type="presOf" srcId="{8360DDE3-B7BC-0743-A166-D27A1B09F57B}" destId="{66CF043B-6A39-7B49-83C7-E8906714586A}" srcOrd="0" destOrd="0" presId="urn:microsoft.com/office/officeart/2005/8/layout/chevron1"/>
    <dgm:cxn modelId="{9D922EA2-C502-0B4E-B5C2-B573510A8F2F}" srcId="{E67F2674-1AF3-1142-B48A-B61B26943E2D}" destId="{3A3AAFE8-AD7B-974E-9E54-9490E9F0CB25}" srcOrd="2" destOrd="0" parTransId="{B33F2257-571E-AD48-AC28-4CFECAA00559}" sibTransId="{FC6DA83A-A90B-1849-9F0A-2CDDAFEABD40}"/>
    <dgm:cxn modelId="{7BC52FC2-D58D-4940-9B8C-5C51B7BA7706}" srcId="{E67F2674-1AF3-1142-B48A-B61B26943E2D}" destId="{07486100-18DB-8045-97A1-2A1A3E7BBEE0}" srcOrd="3" destOrd="0" parTransId="{0AAE20FF-604A-844F-AAFF-0F68256489B1}" sibTransId="{A9D8E6BC-A45D-F149-B0A1-3F7377EE3E5B}"/>
    <dgm:cxn modelId="{47264A02-8E68-3B48-A318-8A2B4DEE00D1}" srcId="{E67F2674-1AF3-1142-B48A-B61B26943E2D}" destId="{0988053C-8C2C-5240-9D09-007272B39430}" srcOrd="6" destOrd="0" parTransId="{21AF24A6-D3D5-2C4F-A834-A4398099D644}" sibTransId="{A2C52521-31C9-9F4B-9C4B-BA75100F40AE}"/>
    <dgm:cxn modelId="{0E396D54-50A6-4FF1-9A79-15579F1B3543}" type="presParOf" srcId="{48D77720-64A3-574F-80A8-54A5A9BF071D}" destId="{66CF043B-6A39-7B49-83C7-E8906714586A}" srcOrd="0" destOrd="0" presId="urn:microsoft.com/office/officeart/2005/8/layout/chevron1"/>
    <dgm:cxn modelId="{AB09E6EC-0DAB-4895-A7B0-98CAF57107AA}" type="presParOf" srcId="{48D77720-64A3-574F-80A8-54A5A9BF071D}" destId="{F1325EF5-374C-BF42-B4E5-58F9EAE5F215}" srcOrd="1" destOrd="0" presId="urn:microsoft.com/office/officeart/2005/8/layout/chevron1"/>
    <dgm:cxn modelId="{D93950A4-397D-4B3B-A85F-4F57E098C088}" type="presParOf" srcId="{48D77720-64A3-574F-80A8-54A5A9BF071D}" destId="{12E2FA3A-0C19-4844-9713-61099E54CC8B}" srcOrd="2" destOrd="0" presId="urn:microsoft.com/office/officeart/2005/8/layout/chevron1"/>
    <dgm:cxn modelId="{119A865A-7376-4367-856F-52334BED1B00}" type="presParOf" srcId="{48D77720-64A3-574F-80A8-54A5A9BF071D}" destId="{58813F9D-6B49-1A4F-9972-A00E31A9BE9B}" srcOrd="3" destOrd="0" presId="urn:microsoft.com/office/officeart/2005/8/layout/chevron1"/>
    <dgm:cxn modelId="{A00D529A-4C0F-4339-9FBA-6D19E7D83EE5}" type="presParOf" srcId="{48D77720-64A3-574F-80A8-54A5A9BF071D}" destId="{0227D953-E537-9D40-8769-79560696C47B}" srcOrd="4" destOrd="0" presId="urn:microsoft.com/office/officeart/2005/8/layout/chevron1"/>
    <dgm:cxn modelId="{892303FF-84F9-4D48-A0BF-F1CACECFA40F}" type="presParOf" srcId="{48D77720-64A3-574F-80A8-54A5A9BF071D}" destId="{F1B4F01B-FB4C-0F49-8EC5-0C165D438D30}" srcOrd="5" destOrd="0" presId="urn:microsoft.com/office/officeart/2005/8/layout/chevron1"/>
    <dgm:cxn modelId="{ACD3205C-97EF-41D7-8C1A-018F3D84618A}" type="presParOf" srcId="{48D77720-64A3-574F-80A8-54A5A9BF071D}" destId="{42260E3B-1C5A-044F-AA63-DECCEBC4C0CA}" srcOrd="6" destOrd="0" presId="urn:microsoft.com/office/officeart/2005/8/layout/chevron1"/>
    <dgm:cxn modelId="{3B987CE3-82C4-42BD-90CA-9C9ADCDA4551}" type="presParOf" srcId="{48D77720-64A3-574F-80A8-54A5A9BF071D}" destId="{3B01CAA4-B32F-3945-90B2-2D5C3E0706F6}" srcOrd="7" destOrd="0" presId="urn:microsoft.com/office/officeart/2005/8/layout/chevron1"/>
    <dgm:cxn modelId="{69DCE326-E943-42AE-A826-9FAD8D55AB67}" type="presParOf" srcId="{48D77720-64A3-574F-80A8-54A5A9BF071D}" destId="{D4F79847-B54D-7841-AFA4-F34BEF8CA0AE}" srcOrd="8" destOrd="0" presId="urn:microsoft.com/office/officeart/2005/8/layout/chevron1"/>
    <dgm:cxn modelId="{BD476E74-22DF-4913-A2DA-D341AF46B281}" type="presParOf" srcId="{48D77720-64A3-574F-80A8-54A5A9BF071D}" destId="{FD163220-4501-D44F-AC25-6BABBC398BD8}" srcOrd="9" destOrd="0" presId="urn:microsoft.com/office/officeart/2005/8/layout/chevron1"/>
    <dgm:cxn modelId="{E9D4C1FE-080D-48DB-A482-CADD1054AD5A}" type="presParOf" srcId="{48D77720-64A3-574F-80A8-54A5A9BF071D}" destId="{8A418E0E-67D8-6D4F-B362-FCEA886C46C3}" srcOrd="10" destOrd="0" presId="urn:microsoft.com/office/officeart/2005/8/layout/chevron1"/>
    <dgm:cxn modelId="{67BFE997-ABF1-492F-87EA-60AF704E3E2A}" type="presParOf" srcId="{48D77720-64A3-574F-80A8-54A5A9BF071D}" destId="{6A2F6641-FCF0-0B4D-830B-967A65DFD380}" srcOrd="11" destOrd="0" presId="urn:microsoft.com/office/officeart/2005/8/layout/chevron1"/>
    <dgm:cxn modelId="{7AEC8800-9A75-40F1-B4FF-056331A3CF02}" type="presParOf" srcId="{48D77720-64A3-574F-80A8-54A5A9BF071D}" destId="{480E93CA-DC8E-C14D-99EB-625ECB0C703E}" srcOrd="1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CF043B-6A39-7B49-83C7-E8906714586A}">
      <dsp:nvSpPr>
        <dsp:cNvPr id="0" name=""/>
        <dsp:cNvSpPr/>
      </dsp:nvSpPr>
      <dsp:spPr>
        <a:xfrm>
          <a:off x="0" y="547247"/>
          <a:ext cx="1070862" cy="428344"/>
        </a:xfrm>
        <a:prstGeom prst="chevron">
          <a:avLst/>
        </a:prstGeom>
        <a:solidFill>
          <a:srgbClr val="2C9ADA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SMEP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(2011)</a:t>
          </a:r>
        </a:p>
      </dsp:txBody>
      <dsp:txXfrm>
        <a:off x="214172" y="547247"/>
        <a:ext cx="642518" cy="428344"/>
      </dsp:txXfrm>
    </dsp:sp>
    <dsp:sp modelId="{12E2FA3A-0C19-4844-9713-61099E54CC8B}">
      <dsp:nvSpPr>
        <dsp:cNvPr id="0" name=""/>
        <dsp:cNvSpPr/>
      </dsp:nvSpPr>
      <dsp:spPr>
        <a:xfrm>
          <a:off x="963775" y="547247"/>
          <a:ext cx="1070862" cy="428344"/>
        </a:xfrm>
        <a:prstGeom prst="chevron">
          <a:avLst/>
        </a:prstGeom>
        <a:solidFill>
          <a:srgbClr val="B6D00F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solidFill>
                <a:srgbClr val="000000"/>
              </a:solidFill>
              <a:latin typeface="Arial"/>
              <a:ea typeface="+mn-ea"/>
              <a:cs typeface="+mn-cs"/>
            </a:rPr>
            <a:t>SMAP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solidFill>
                <a:srgbClr val="000000"/>
              </a:solidFill>
              <a:latin typeface="Arial"/>
              <a:ea typeface="+mn-ea"/>
              <a:cs typeface="+mn-cs"/>
            </a:rPr>
            <a:t>(2012)</a:t>
          </a:r>
        </a:p>
      </dsp:txBody>
      <dsp:txXfrm>
        <a:off x="1177947" y="547247"/>
        <a:ext cx="642518" cy="428344"/>
      </dsp:txXfrm>
    </dsp:sp>
    <dsp:sp modelId="{0227D953-E537-9D40-8769-79560696C47B}">
      <dsp:nvSpPr>
        <dsp:cNvPr id="0" name=""/>
        <dsp:cNvSpPr/>
      </dsp:nvSpPr>
      <dsp:spPr>
        <a:xfrm>
          <a:off x="1927551" y="547247"/>
          <a:ext cx="1070862" cy="428344"/>
        </a:xfrm>
        <a:prstGeom prst="chevron">
          <a:avLst/>
        </a:prstGeom>
        <a:solidFill>
          <a:srgbClr val="FFAB00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solidFill>
                <a:srgbClr val="000000"/>
              </a:solidFill>
              <a:latin typeface="Arial"/>
              <a:ea typeface="+mn-ea"/>
              <a:cs typeface="+mn-cs"/>
            </a:rPr>
            <a:t>MPX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solidFill>
                <a:srgbClr val="000000"/>
              </a:solidFill>
              <a:latin typeface="Arial"/>
              <a:ea typeface="+mn-ea"/>
              <a:cs typeface="+mn-cs"/>
            </a:rPr>
            <a:t>(2013)</a:t>
          </a:r>
        </a:p>
      </dsp:txBody>
      <dsp:txXfrm>
        <a:off x="2141723" y="547247"/>
        <a:ext cx="642518" cy="428344"/>
      </dsp:txXfrm>
    </dsp:sp>
    <dsp:sp modelId="{42260E3B-1C5A-044F-AA63-DECCEBC4C0CA}">
      <dsp:nvSpPr>
        <dsp:cNvPr id="0" name=""/>
        <dsp:cNvSpPr/>
      </dsp:nvSpPr>
      <dsp:spPr>
        <a:xfrm>
          <a:off x="2891327" y="547247"/>
          <a:ext cx="1070862" cy="428344"/>
        </a:xfrm>
        <a:prstGeom prst="chevron">
          <a:avLst/>
        </a:prstGeom>
        <a:solidFill>
          <a:srgbClr val="1C2E3C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SGX1 (2013)</a:t>
          </a:r>
        </a:p>
      </dsp:txBody>
      <dsp:txXfrm>
        <a:off x="3105499" y="547247"/>
        <a:ext cx="642518" cy="428344"/>
      </dsp:txXfrm>
    </dsp:sp>
    <dsp:sp modelId="{D4F79847-B54D-7841-AFA4-F34BEF8CA0AE}">
      <dsp:nvSpPr>
        <dsp:cNvPr id="0" name=""/>
        <dsp:cNvSpPr/>
      </dsp:nvSpPr>
      <dsp:spPr>
        <a:xfrm>
          <a:off x="3855103" y="547247"/>
          <a:ext cx="1070862" cy="428344"/>
        </a:xfrm>
        <a:prstGeom prst="chevron">
          <a:avLst/>
        </a:prstGeom>
        <a:solidFill>
          <a:srgbClr val="171C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SGX2 (2014)</a:t>
          </a:r>
        </a:p>
      </dsp:txBody>
      <dsp:txXfrm>
        <a:off x="4069275" y="547247"/>
        <a:ext cx="642518" cy="428344"/>
      </dsp:txXfrm>
    </dsp:sp>
    <dsp:sp modelId="{8A418E0E-67D8-6D4F-B362-FCEA886C46C3}">
      <dsp:nvSpPr>
        <dsp:cNvPr id="0" name=""/>
        <dsp:cNvSpPr/>
      </dsp:nvSpPr>
      <dsp:spPr>
        <a:xfrm>
          <a:off x="4818879" y="547247"/>
          <a:ext cx="1070862" cy="428344"/>
        </a:xfrm>
        <a:prstGeom prst="chevron">
          <a:avLst/>
        </a:prstGeom>
        <a:solidFill>
          <a:srgbClr val="2C9ADA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MPK (2015)</a:t>
          </a:r>
        </a:p>
      </dsp:txBody>
      <dsp:txXfrm>
        <a:off x="5033051" y="547247"/>
        <a:ext cx="642518" cy="428344"/>
      </dsp:txXfrm>
    </dsp:sp>
    <dsp:sp modelId="{480E93CA-DC8E-C14D-99EB-625ECB0C703E}">
      <dsp:nvSpPr>
        <dsp:cNvPr id="0" name=""/>
        <dsp:cNvSpPr/>
      </dsp:nvSpPr>
      <dsp:spPr>
        <a:xfrm>
          <a:off x="5782654" y="547247"/>
          <a:ext cx="1070862" cy="428344"/>
        </a:xfrm>
        <a:prstGeom prst="chevron">
          <a:avLst/>
        </a:prstGeom>
        <a:solidFill>
          <a:srgbClr val="B6D00F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solidFill>
                <a:srgbClr val="000000"/>
              </a:solidFill>
              <a:latin typeface="Arial"/>
              <a:ea typeface="+mn-ea"/>
              <a:cs typeface="+mn-cs"/>
            </a:rPr>
            <a:t>CET (2016)</a:t>
          </a:r>
        </a:p>
      </dsp:txBody>
      <dsp:txXfrm>
        <a:off x="5996826" y="547247"/>
        <a:ext cx="642518" cy="4283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B18F7D-B5A0-614E-AF44-0854AA31EDCF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88E39-6E85-4B4B-BB6E-4676B8261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976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2DAEF5-6F48-DE45-86FC-403FD29D9918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C4FD03-CECA-8449-BA4B-A5FC8586C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667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9510E-7476-44D9-9E91-DA4B1708C85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37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4FD03-CECA-8449-BA4B-A5FC8586C83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432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B577F-6036-4BCD-9021-A736CBC2873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485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B577F-6036-4BCD-9021-A736CBC28733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529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B577F-6036-4BCD-9021-A736CBC28733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646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920750" y="2944004"/>
            <a:ext cx="7302500" cy="627613"/>
          </a:xfrm>
        </p:spPr>
        <p:txBody>
          <a:bodyPr lIns="0" anchor="t">
            <a:normAutofit/>
          </a:bodyPr>
          <a:lstStyle>
            <a:lvl1pPr algn="l">
              <a:defRPr sz="3500" b="1" cap="none">
                <a:solidFill>
                  <a:schemeClr val="tx1"/>
                </a:solidFill>
                <a:latin typeface="Arial"/>
              </a:defRPr>
            </a:lvl1pPr>
          </a:lstStyle>
          <a:p>
            <a:r>
              <a:rPr lang="en-US" dirty="0" smtClean="0"/>
              <a:t>Title Header 1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920750" y="3561500"/>
            <a:ext cx="7302500" cy="684756"/>
          </a:xfrm>
          <a:prstGeom prst="rect">
            <a:avLst/>
          </a:prstGeom>
        </p:spPr>
        <p:txBody>
          <a:bodyPr lIns="0" anchor="t" anchorCtr="0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4" name="Picture 3" descr="Orange A on whit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30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30672" y="59898"/>
            <a:ext cx="7766050" cy="1143000"/>
          </a:xfrm>
        </p:spPr>
        <p:txBody>
          <a:bodyPr lIns="0">
            <a:normAutofit/>
          </a:bodyPr>
          <a:lstStyle>
            <a:lvl1pPr algn="l">
              <a:defRPr sz="3500" b="1" i="0" baseline="0">
                <a:latin typeface="Arial"/>
              </a:defRPr>
            </a:lvl1pPr>
          </a:lstStyle>
          <a:p>
            <a:r>
              <a:rPr lang="en-US" dirty="0" smtClean="0"/>
              <a:t>Title Only (no logo)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962704"/>
            <a:ext cx="1849468" cy="0"/>
          </a:xfrm>
          <a:prstGeom prst="line">
            <a:avLst/>
          </a:prstGeom>
          <a:ln w="12700">
            <a:solidFill>
              <a:srgbClr val="FF461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9634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0751" y="2425416"/>
            <a:ext cx="2965449" cy="355205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ts val="1920"/>
              </a:lnSpc>
              <a:spcBef>
                <a:spcPts val="800"/>
              </a:spcBef>
              <a:buFontTx/>
              <a:buNone/>
              <a:defRPr sz="1600" baseline="0">
                <a:latin typeface="Arial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419600" y="1643590"/>
            <a:ext cx="4724400" cy="3571875"/>
          </a:xfrm>
          <a:prstGeom prst="rect">
            <a:avLst/>
          </a:prstGeom>
        </p:spPr>
        <p:txBody>
          <a:bodyPr vert="horz" anchor="ctr" anchorCtr="1"/>
          <a:lstStyle>
            <a:lvl1pPr marL="0" indent="0">
              <a:buFontTx/>
              <a:buNone/>
              <a:defRPr sz="2000"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1408" y="6344937"/>
            <a:ext cx="466725" cy="365125"/>
          </a:xfrm>
          <a:prstGeom prst="rect">
            <a:avLst/>
          </a:prstGeom>
        </p:spPr>
        <p:txBody>
          <a:bodyPr bIns="0"/>
          <a:lstStyle>
            <a:lvl1pPr algn="r">
              <a:defRPr sz="1200" b="1" i="0"/>
            </a:lvl1pPr>
          </a:lstStyle>
          <a:p>
            <a:fld id="{532E5815-A8B8-3248-99F0-470F41FB04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30672" y="47198"/>
            <a:ext cx="7766050" cy="1143000"/>
          </a:xfrm>
        </p:spPr>
        <p:txBody>
          <a:bodyPr lIns="0">
            <a:normAutofit/>
          </a:bodyPr>
          <a:lstStyle>
            <a:lvl1pPr algn="l">
              <a:defRPr sz="3500" b="1" i="0">
                <a:latin typeface="Arial"/>
              </a:defRPr>
            </a:lvl1pPr>
          </a:lstStyle>
          <a:p>
            <a:r>
              <a:rPr lang="en-US" dirty="0" smtClean="0"/>
              <a:t>Content with Picture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2464903" y="6263821"/>
            <a:ext cx="4405023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ISP Training</a:t>
            </a:r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962704"/>
            <a:ext cx="1849468" cy="0"/>
          </a:xfrm>
          <a:prstGeom prst="line">
            <a:avLst/>
          </a:prstGeom>
          <a:ln w="12700">
            <a:solidFill>
              <a:srgbClr val="FF461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 userDrawn="1"/>
        </p:nvGrpSpPr>
        <p:grpSpPr>
          <a:xfrm>
            <a:off x="920750" y="6361572"/>
            <a:ext cx="1146175" cy="135779"/>
            <a:chOff x="920750" y="6361572"/>
            <a:chExt cx="1146175" cy="135779"/>
          </a:xfrm>
        </p:grpSpPr>
        <p:sp>
          <p:nvSpPr>
            <p:cNvPr id="13" name="Freeform 6"/>
            <p:cNvSpPr>
              <a:spLocks noEditPoints="1"/>
            </p:cNvSpPr>
            <p:nvPr userDrawn="1"/>
          </p:nvSpPr>
          <p:spPr bwMode="auto">
            <a:xfrm>
              <a:off x="920750" y="6361572"/>
              <a:ext cx="119882" cy="135779"/>
            </a:xfrm>
            <a:custGeom>
              <a:avLst/>
              <a:gdLst>
                <a:gd name="T0" fmla="*/ 124 w 460"/>
                <a:gd name="T1" fmla="*/ 106 h 521"/>
                <a:gd name="T2" fmla="*/ 124 w 460"/>
                <a:gd name="T3" fmla="*/ 415 h 521"/>
                <a:gd name="T4" fmla="*/ 260 w 460"/>
                <a:gd name="T5" fmla="*/ 415 h 521"/>
                <a:gd name="T6" fmla="*/ 286 w 460"/>
                <a:gd name="T7" fmla="*/ 414 h 521"/>
                <a:gd name="T8" fmla="*/ 306 w 460"/>
                <a:gd name="T9" fmla="*/ 408 h 521"/>
                <a:gd name="T10" fmla="*/ 320 w 460"/>
                <a:gd name="T11" fmla="*/ 400 h 521"/>
                <a:gd name="T12" fmla="*/ 330 w 460"/>
                <a:gd name="T13" fmla="*/ 385 h 521"/>
                <a:gd name="T14" fmla="*/ 336 w 460"/>
                <a:gd name="T15" fmla="*/ 368 h 521"/>
                <a:gd name="T16" fmla="*/ 337 w 460"/>
                <a:gd name="T17" fmla="*/ 346 h 521"/>
                <a:gd name="T18" fmla="*/ 337 w 460"/>
                <a:gd name="T19" fmla="*/ 176 h 521"/>
                <a:gd name="T20" fmla="*/ 336 w 460"/>
                <a:gd name="T21" fmla="*/ 154 h 521"/>
                <a:gd name="T22" fmla="*/ 330 w 460"/>
                <a:gd name="T23" fmla="*/ 136 h 521"/>
                <a:gd name="T24" fmla="*/ 320 w 460"/>
                <a:gd name="T25" fmla="*/ 123 h 521"/>
                <a:gd name="T26" fmla="*/ 306 w 460"/>
                <a:gd name="T27" fmla="*/ 113 h 521"/>
                <a:gd name="T28" fmla="*/ 286 w 460"/>
                <a:gd name="T29" fmla="*/ 107 h 521"/>
                <a:gd name="T30" fmla="*/ 260 w 460"/>
                <a:gd name="T31" fmla="*/ 106 h 521"/>
                <a:gd name="T32" fmla="*/ 124 w 460"/>
                <a:gd name="T33" fmla="*/ 106 h 521"/>
                <a:gd name="T34" fmla="*/ 0 w 460"/>
                <a:gd name="T35" fmla="*/ 0 h 521"/>
                <a:gd name="T36" fmla="*/ 268 w 460"/>
                <a:gd name="T37" fmla="*/ 0 h 521"/>
                <a:gd name="T38" fmla="*/ 307 w 460"/>
                <a:gd name="T39" fmla="*/ 1 h 521"/>
                <a:gd name="T40" fmla="*/ 342 w 460"/>
                <a:gd name="T41" fmla="*/ 7 h 521"/>
                <a:gd name="T42" fmla="*/ 370 w 460"/>
                <a:gd name="T43" fmla="*/ 16 h 521"/>
                <a:gd name="T44" fmla="*/ 394 w 460"/>
                <a:gd name="T45" fmla="*/ 27 h 521"/>
                <a:gd name="T46" fmla="*/ 414 w 460"/>
                <a:gd name="T47" fmla="*/ 43 h 521"/>
                <a:gd name="T48" fmla="*/ 430 w 460"/>
                <a:gd name="T49" fmla="*/ 60 h 521"/>
                <a:gd name="T50" fmla="*/ 441 w 460"/>
                <a:gd name="T51" fmla="*/ 79 h 521"/>
                <a:gd name="T52" fmla="*/ 450 w 460"/>
                <a:gd name="T53" fmla="*/ 101 h 521"/>
                <a:gd name="T54" fmla="*/ 456 w 460"/>
                <a:gd name="T55" fmla="*/ 124 h 521"/>
                <a:gd name="T56" fmla="*/ 459 w 460"/>
                <a:gd name="T57" fmla="*/ 150 h 521"/>
                <a:gd name="T58" fmla="*/ 460 w 460"/>
                <a:gd name="T59" fmla="*/ 177 h 521"/>
                <a:gd name="T60" fmla="*/ 460 w 460"/>
                <a:gd name="T61" fmla="*/ 346 h 521"/>
                <a:gd name="T62" fmla="*/ 459 w 460"/>
                <a:gd name="T63" fmla="*/ 371 h 521"/>
                <a:gd name="T64" fmla="*/ 456 w 460"/>
                <a:gd name="T65" fmla="*/ 397 h 521"/>
                <a:gd name="T66" fmla="*/ 450 w 460"/>
                <a:gd name="T67" fmla="*/ 421 h 521"/>
                <a:gd name="T68" fmla="*/ 441 w 460"/>
                <a:gd name="T69" fmla="*/ 443 h 521"/>
                <a:gd name="T70" fmla="*/ 430 w 460"/>
                <a:gd name="T71" fmla="*/ 461 h 521"/>
                <a:gd name="T72" fmla="*/ 414 w 460"/>
                <a:gd name="T73" fmla="*/ 480 h 521"/>
                <a:gd name="T74" fmla="*/ 394 w 460"/>
                <a:gd name="T75" fmla="*/ 494 h 521"/>
                <a:gd name="T76" fmla="*/ 370 w 460"/>
                <a:gd name="T77" fmla="*/ 505 h 521"/>
                <a:gd name="T78" fmla="*/ 342 w 460"/>
                <a:gd name="T79" fmla="*/ 514 h 521"/>
                <a:gd name="T80" fmla="*/ 307 w 460"/>
                <a:gd name="T81" fmla="*/ 520 h 521"/>
                <a:gd name="T82" fmla="*/ 268 w 460"/>
                <a:gd name="T83" fmla="*/ 521 h 521"/>
                <a:gd name="T84" fmla="*/ 0 w 460"/>
                <a:gd name="T85" fmla="*/ 521 h 521"/>
                <a:gd name="T86" fmla="*/ 0 w 460"/>
                <a:gd name="T87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60" h="521">
                  <a:moveTo>
                    <a:pt x="124" y="106"/>
                  </a:moveTo>
                  <a:lnTo>
                    <a:pt x="124" y="415"/>
                  </a:lnTo>
                  <a:lnTo>
                    <a:pt x="260" y="415"/>
                  </a:lnTo>
                  <a:lnTo>
                    <a:pt x="286" y="414"/>
                  </a:lnTo>
                  <a:lnTo>
                    <a:pt x="306" y="408"/>
                  </a:lnTo>
                  <a:lnTo>
                    <a:pt x="320" y="400"/>
                  </a:lnTo>
                  <a:lnTo>
                    <a:pt x="330" y="385"/>
                  </a:lnTo>
                  <a:lnTo>
                    <a:pt x="336" y="368"/>
                  </a:lnTo>
                  <a:lnTo>
                    <a:pt x="337" y="346"/>
                  </a:lnTo>
                  <a:lnTo>
                    <a:pt x="337" y="176"/>
                  </a:lnTo>
                  <a:lnTo>
                    <a:pt x="336" y="154"/>
                  </a:lnTo>
                  <a:lnTo>
                    <a:pt x="330" y="136"/>
                  </a:lnTo>
                  <a:lnTo>
                    <a:pt x="320" y="123"/>
                  </a:lnTo>
                  <a:lnTo>
                    <a:pt x="306" y="113"/>
                  </a:lnTo>
                  <a:lnTo>
                    <a:pt x="286" y="107"/>
                  </a:lnTo>
                  <a:lnTo>
                    <a:pt x="260" y="106"/>
                  </a:lnTo>
                  <a:lnTo>
                    <a:pt x="124" y="106"/>
                  </a:lnTo>
                  <a:close/>
                  <a:moveTo>
                    <a:pt x="0" y="0"/>
                  </a:moveTo>
                  <a:lnTo>
                    <a:pt x="268" y="0"/>
                  </a:lnTo>
                  <a:lnTo>
                    <a:pt x="307" y="1"/>
                  </a:lnTo>
                  <a:lnTo>
                    <a:pt x="342" y="7"/>
                  </a:lnTo>
                  <a:lnTo>
                    <a:pt x="370" y="16"/>
                  </a:lnTo>
                  <a:lnTo>
                    <a:pt x="394" y="27"/>
                  </a:lnTo>
                  <a:lnTo>
                    <a:pt x="414" y="43"/>
                  </a:lnTo>
                  <a:lnTo>
                    <a:pt x="430" y="60"/>
                  </a:lnTo>
                  <a:lnTo>
                    <a:pt x="441" y="79"/>
                  </a:lnTo>
                  <a:lnTo>
                    <a:pt x="450" y="101"/>
                  </a:lnTo>
                  <a:lnTo>
                    <a:pt x="456" y="124"/>
                  </a:lnTo>
                  <a:lnTo>
                    <a:pt x="459" y="150"/>
                  </a:lnTo>
                  <a:lnTo>
                    <a:pt x="460" y="177"/>
                  </a:lnTo>
                  <a:lnTo>
                    <a:pt x="460" y="346"/>
                  </a:lnTo>
                  <a:lnTo>
                    <a:pt x="459" y="371"/>
                  </a:lnTo>
                  <a:lnTo>
                    <a:pt x="456" y="397"/>
                  </a:lnTo>
                  <a:lnTo>
                    <a:pt x="450" y="421"/>
                  </a:lnTo>
                  <a:lnTo>
                    <a:pt x="441" y="443"/>
                  </a:lnTo>
                  <a:lnTo>
                    <a:pt x="430" y="461"/>
                  </a:lnTo>
                  <a:lnTo>
                    <a:pt x="414" y="480"/>
                  </a:lnTo>
                  <a:lnTo>
                    <a:pt x="394" y="494"/>
                  </a:lnTo>
                  <a:lnTo>
                    <a:pt x="370" y="505"/>
                  </a:lnTo>
                  <a:lnTo>
                    <a:pt x="342" y="514"/>
                  </a:lnTo>
                  <a:lnTo>
                    <a:pt x="307" y="520"/>
                  </a:lnTo>
                  <a:lnTo>
                    <a:pt x="268" y="521"/>
                  </a:lnTo>
                  <a:lnTo>
                    <a:pt x="0" y="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/>
            <p:cNvSpPr>
              <a:spLocks noEditPoints="1"/>
            </p:cNvSpPr>
            <p:nvPr userDrawn="1"/>
          </p:nvSpPr>
          <p:spPr bwMode="auto">
            <a:xfrm>
              <a:off x="1128980" y="6361572"/>
              <a:ext cx="133694" cy="135779"/>
            </a:xfrm>
            <a:custGeom>
              <a:avLst/>
              <a:gdLst>
                <a:gd name="T0" fmla="*/ 126 w 513"/>
                <a:gd name="T1" fmla="*/ 101 h 521"/>
                <a:gd name="T2" fmla="*/ 126 w 513"/>
                <a:gd name="T3" fmla="*/ 270 h 521"/>
                <a:gd name="T4" fmla="*/ 277 w 513"/>
                <a:gd name="T5" fmla="*/ 270 h 521"/>
                <a:gd name="T6" fmla="*/ 298 w 513"/>
                <a:gd name="T7" fmla="*/ 268 h 521"/>
                <a:gd name="T8" fmla="*/ 314 w 513"/>
                <a:gd name="T9" fmla="*/ 264 h 521"/>
                <a:gd name="T10" fmla="*/ 327 w 513"/>
                <a:gd name="T11" fmla="*/ 256 h 521"/>
                <a:gd name="T12" fmla="*/ 335 w 513"/>
                <a:gd name="T13" fmla="*/ 246 h 521"/>
                <a:gd name="T14" fmla="*/ 339 w 513"/>
                <a:gd name="T15" fmla="*/ 231 h 521"/>
                <a:gd name="T16" fmla="*/ 341 w 513"/>
                <a:gd name="T17" fmla="*/ 214 h 521"/>
                <a:gd name="T18" fmla="*/ 341 w 513"/>
                <a:gd name="T19" fmla="*/ 153 h 521"/>
                <a:gd name="T20" fmla="*/ 339 w 513"/>
                <a:gd name="T21" fmla="*/ 133 h 521"/>
                <a:gd name="T22" fmla="*/ 332 w 513"/>
                <a:gd name="T23" fmla="*/ 119 h 521"/>
                <a:gd name="T24" fmla="*/ 321 w 513"/>
                <a:gd name="T25" fmla="*/ 109 h 521"/>
                <a:gd name="T26" fmla="*/ 304 w 513"/>
                <a:gd name="T27" fmla="*/ 103 h 521"/>
                <a:gd name="T28" fmla="*/ 281 w 513"/>
                <a:gd name="T29" fmla="*/ 101 h 521"/>
                <a:gd name="T30" fmla="*/ 126 w 513"/>
                <a:gd name="T31" fmla="*/ 101 h 521"/>
                <a:gd name="T32" fmla="*/ 0 w 513"/>
                <a:gd name="T33" fmla="*/ 0 h 521"/>
                <a:gd name="T34" fmla="*/ 280 w 513"/>
                <a:gd name="T35" fmla="*/ 0 h 521"/>
                <a:gd name="T36" fmla="*/ 322 w 513"/>
                <a:gd name="T37" fmla="*/ 1 h 521"/>
                <a:gd name="T38" fmla="*/ 358 w 513"/>
                <a:gd name="T39" fmla="*/ 9 h 521"/>
                <a:gd name="T40" fmla="*/ 388 w 513"/>
                <a:gd name="T41" fmla="*/ 17 h 521"/>
                <a:gd name="T42" fmla="*/ 412 w 513"/>
                <a:gd name="T43" fmla="*/ 31 h 521"/>
                <a:gd name="T44" fmla="*/ 431 w 513"/>
                <a:gd name="T45" fmla="*/ 47 h 521"/>
                <a:gd name="T46" fmla="*/ 445 w 513"/>
                <a:gd name="T47" fmla="*/ 67 h 521"/>
                <a:gd name="T48" fmla="*/ 455 w 513"/>
                <a:gd name="T49" fmla="*/ 91 h 521"/>
                <a:gd name="T50" fmla="*/ 461 w 513"/>
                <a:gd name="T51" fmla="*/ 117 h 521"/>
                <a:gd name="T52" fmla="*/ 462 w 513"/>
                <a:gd name="T53" fmla="*/ 147 h 521"/>
                <a:gd name="T54" fmla="*/ 462 w 513"/>
                <a:gd name="T55" fmla="*/ 221 h 521"/>
                <a:gd name="T56" fmla="*/ 461 w 513"/>
                <a:gd name="T57" fmla="*/ 254 h 521"/>
                <a:gd name="T58" fmla="*/ 453 w 513"/>
                <a:gd name="T59" fmla="*/ 281 h 521"/>
                <a:gd name="T60" fmla="*/ 441 w 513"/>
                <a:gd name="T61" fmla="*/ 306 h 521"/>
                <a:gd name="T62" fmla="*/ 421 w 513"/>
                <a:gd name="T63" fmla="*/ 326 h 521"/>
                <a:gd name="T64" fmla="*/ 394 w 513"/>
                <a:gd name="T65" fmla="*/ 344 h 521"/>
                <a:gd name="T66" fmla="*/ 513 w 513"/>
                <a:gd name="T67" fmla="*/ 521 h 521"/>
                <a:gd name="T68" fmla="*/ 372 w 513"/>
                <a:gd name="T69" fmla="*/ 521 h 521"/>
                <a:gd name="T70" fmla="*/ 270 w 513"/>
                <a:gd name="T71" fmla="*/ 368 h 521"/>
                <a:gd name="T72" fmla="*/ 126 w 513"/>
                <a:gd name="T73" fmla="*/ 368 h 521"/>
                <a:gd name="T74" fmla="*/ 126 w 513"/>
                <a:gd name="T75" fmla="*/ 521 h 521"/>
                <a:gd name="T76" fmla="*/ 0 w 513"/>
                <a:gd name="T77" fmla="*/ 521 h 521"/>
                <a:gd name="T78" fmla="*/ 0 w 513"/>
                <a:gd name="T79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13" h="521">
                  <a:moveTo>
                    <a:pt x="126" y="101"/>
                  </a:moveTo>
                  <a:lnTo>
                    <a:pt x="126" y="270"/>
                  </a:lnTo>
                  <a:lnTo>
                    <a:pt x="277" y="270"/>
                  </a:lnTo>
                  <a:lnTo>
                    <a:pt x="298" y="268"/>
                  </a:lnTo>
                  <a:lnTo>
                    <a:pt x="314" y="264"/>
                  </a:lnTo>
                  <a:lnTo>
                    <a:pt x="327" y="256"/>
                  </a:lnTo>
                  <a:lnTo>
                    <a:pt x="335" y="246"/>
                  </a:lnTo>
                  <a:lnTo>
                    <a:pt x="339" y="231"/>
                  </a:lnTo>
                  <a:lnTo>
                    <a:pt x="341" y="214"/>
                  </a:lnTo>
                  <a:lnTo>
                    <a:pt x="341" y="153"/>
                  </a:lnTo>
                  <a:lnTo>
                    <a:pt x="339" y="133"/>
                  </a:lnTo>
                  <a:lnTo>
                    <a:pt x="332" y="119"/>
                  </a:lnTo>
                  <a:lnTo>
                    <a:pt x="321" y="109"/>
                  </a:lnTo>
                  <a:lnTo>
                    <a:pt x="304" y="103"/>
                  </a:lnTo>
                  <a:lnTo>
                    <a:pt x="281" y="101"/>
                  </a:lnTo>
                  <a:lnTo>
                    <a:pt x="126" y="101"/>
                  </a:lnTo>
                  <a:close/>
                  <a:moveTo>
                    <a:pt x="0" y="0"/>
                  </a:moveTo>
                  <a:lnTo>
                    <a:pt x="280" y="0"/>
                  </a:lnTo>
                  <a:lnTo>
                    <a:pt x="322" y="1"/>
                  </a:lnTo>
                  <a:lnTo>
                    <a:pt x="358" y="9"/>
                  </a:lnTo>
                  <a:lnTo>
                    <a:pt x="388" y="17"/>
                  </a:lnTo>
                  <a:lnTo>
                    <a:pt x="412" y="31"/>
                  </a:lnTo>
                  <a:lnTo>
                    <a:pt x="431" y="47"/>
                  </a:lnTo>
                  <a:lnTo>
                    <a:pt x="445" y="67"/>
                  </a:lnTo>
                  <a:lnTo>
                    <a:pt x="455" y="91"/>
                  </a:lnTo>
                  <a:lnTo>
                    <a:pt x="461" y="117"/>
                  </a:lnTo>
                  <a:lnTo>
                    <a:pt x="462" y="147"/>
                  </a:lnTo>
                  <a:lnTo>
                    <a:pt x="462" y="221"/>
                  </a:lnTo>
                  <a:lnTo>
                    <a:pt x="461" y="254"/>
                  </a:lnTo>
                  <a:lnTo>
                    <a:pt x="453" y="281"/>
                  </a:lnTo>
                  <a:lnTo>
                    <a:pt x="441" y="306"/>
                  </a:lnTo>
                  <a:lnTo>
                    <a:pt x="421" y="326"/>
                  </a:lnTo>
                  <a:lnTo>
                    <a:pt x="394" y="344"/>
                  </a:lnTo>
                  <a:lnTo>
                    <a:pt x="513" y="521"/>
                  </a:lnTo>
                  <a:lnTo>
                    <a:pt x="372" y="521"/>
                  </a:lnTo>
                  <a:lnTo>
                    <a:pt x="270" y="368"/>
                  </a:lnTo>
                  <a:lnTo>
                    <a:pt x="126" y="368"/>
                  </a:lnTo>
                  <a:lnTo>
                    <a:pt x="126" y="521"/>
                  </a:lnTo>
                  <a:lnTo>
                    <a:pt x="0" y="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"/>
            <p:cNvSpPr>
              <a:spLocks/>
            </p:cNvSpPr>
            <p:nvPr userDrawn="1"/>
          </p:nvSpPr>
          <p:spPr bwMode="auto">
            <a:xfrm>
              <a:off x="1333039" y="6361572"/>
              <a:ext cx="144379" cy="135779"/>
            </a:xfrm>
            <a:custGeom>
              <a:avLst/>
              <a:gdLst>
                <a:gd name="T0" fmla="*/ 199 w 554"/>
                <a:gd name="T1" fmla="*/ 0 h 521"/>
                <a:gd name="T2" fmla="*/ 355 w 554"/>
                <a:gd name="T3" fmla="*/ 0 h 521"/>
                <a:gd name="T4" fmla="*/ 554 w 554"/>
                <a:gd name="T5" fmla="*/ 521 h 521"/>
                <a:gd name="T6" fmla="*/ 429 w 554"/>
                <a:gd name="T7" fmla="*/ 521 h 521"/>
                <a:gd name="T8" fmla="*/ 276 w 554"/>
                <a:gd name="T9" fmla="*/ 111 h 521"/>
                <a:gd name="T10" fmla="*/ 125 w 554"/>
                <a:gd name="T11" fmla="*/ 521 h 521"/>
                <a:gd name="T12" fmla="*/ 0 w 554"/>
                <a:gd name="T13" fmla="*/ 521 h 521"/>
                <a:gd name="T14" fmla="*/ 199 w 554"/>
                <a:gd name="T15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4" h="521">
                  <a:moveTo>
                    <a:pt x="199" y="0"/>
                  </a:moveTo>
                  <a:lnTo>
                    <a:pt x="355" y="0"/>
                  </a:lnTo>
                  <a:lnTo>
                    <a:pt x="554" y="521"/>
                  </a:lnTo>
                  <a:lnTo>
                    <a:pt x="429" y="521"/>
                  </a:lnTo>
                  <a:lnTo>
                    <a:pt x="276" y="111"/>
                  </a:lnTo>
                  <a:lnTo>
                    <a:pt x="125" y="521"/>
                  </a:lnTo>
                  <a:lnTo>
                    <a:pt x="0" y="521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FF2302"/>
            </a:solidFill>
            <a:ln w="0">
              <a:solidFill>
                <a:srgbClr val="FF230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9"/>
            <p:cNvSpPr>
              <a:spLocks noEditPoints="1"/>
            </p:cNvSpPr>
            <p:nvPr userDrawn="1"/>
          </p:nvSpPr>
          <p:spPr bwMode="auto">
            <a:xfrm>
              <a:off x="1550390" y="6361572"/>
              <a:ext cx="118318" cy="135779"/>
            </a:xfrm>
            <a:custGeom>
              <a:avLst/>
              <a:gdLst>
                <a:gd name="T0" fmla="*/ 125 w 454"/>
                <a:gd name="T1" fmla="*/ 101 h 521"/>
                <a:gd name="T2" fmla="*/ 125 w 454"/>
                <a:gd name="T3" fmla="*/ 274 h 521"/>
                <a:gd name="T4" fmla="*/ 268 w 454"/>
                <a:gd name="T5" fmla="*/ 274 h 521"/>
                <a:gd name="T6" fmla="*/ 292 w 454"/>
                <a:gd name="T7" fmla="*/ 271 h 521"/>
                <a:gd name="T8" fmla="*/ 310 w 454"/>
                <a:gd name="T9" fmla="*/ 266 h 521"/>
                <a:gd name="T10" fmla="*/ 322 w 454"/>
                <a:gd name="T11" fmla="*/ 256 h 521"/>
                <a:gd name="T12" fmla="*/ 329 w 454"/>
                <a:gd name="T13" fmla="*/ 240 h 521"/>
                <a:gd name="T14" fmla="*/ 332 w 454"/>
                <a:gd name="T15" fmla="*/ 221 h 521"/>
                <a:gd name="T16" fmla="*/ 332 w 454"/>
                <a:gd name="T17" fmla="*/ 153 h 521"/>
                <a:gd name="T18" fmla="*/ 329 w 454"/>
                <a:gd name="T19" fmla="*/ 134 h 521"/>
                <a:gd name="T20" fmla="*/ 322 w 454"/>
                <a:gd name="T21" fmla="*/ 120 h 521"/>
                <a:gd name="T22" fmla="*/ 310 w 454"/>
                <a:gd name="T23" fmla="*/ 109 h 521"/>
                <a:gd name="T24" fmla="*/ 292 w 454"/>
                <a:gd name="T25" fmla="*/ 103 h 521"/>
                <a:gd name="T26" fmla="*/ 268 w 454"/>
                <a:gd name="T27" fmla="*/ 101 h 521"/>
                <a:gd name="T28" fmla="*/ 125 w 454"/>
                <a:gd name="T29" fmla="*/ 101 h 521"/>
                <a:gd name="T30" fmla="*/ 0 w 454"/>
                <a:gd name="T31" fmla="*/ 0 h 521"/>
                <a:gd name="T32" fmla="*/ 272 w 454"/>
                <a:gd name="T33" fmla="*/ 0 h 521"/>
                <a:gd name="T34" fmla="*/ 315 w 454"/>
                <a:gd name="T35" fmla="*/ 1 h 521"/>
                <a:gd name="T36" fmla="*/ 350 w 454"/>
                <a:gd name="T37" fmla="*/ 9 h 521"/>
                <a:gd name="T38" fmla="*/ 380 w 454"/>
                <a:gd name="T39" fmla="*/ 17 h 521"/>
                <a:gd name="T40" fmla="*/ 404 w 454"/>
                <a:gd name="T41" fmla="*/ 31 h 521"/>
                <a:gd name="T42" fmla="*/ 424 w 454"/>
                <a:gd name="T43" fmla="*/ 47 h 521"/>
                <a:gd name="T44" fmla="*/ 437 w 454"/>
                <a:gd name="T45" fmla="*/ 67 h 521"/>
                <a:gd name="T46" fmla="*/ 447 w 454"/>
                <a:gd name="T47" fmla="*/ 91 h 521"/>
                <a:gd name="T48" fmla="*/ 453 w 454"/>
                <a:gd name="T49" fmla="*/ 117 h 521"/>
                <a:gd name="T50" fmla="*/ 454 w 454"/>
                <a:gd name="T51" fmla="*/ 147 h 521"/>
                <a:gd name="T52" fmla="*/ 454 w 454"/>
                <a:gd name="T53" fmla="*/ 227 h 521"/>
                <a:gd name="T54" fmla="*/ 453 w 454"/>
                <a:gd name="T55" fmla="*/ 256 h 521"/>
                <a:gd name="T56" fmla="*/ 446 w 454"/>
                <a:gd name="T57" fmla="*/ 283 h 521"/>
                <a:gd name="T58" fmla="*/ 436 w 454"/>
                <a:gd name="T59" fmla="*/ 307 h 521"/>
                <a:gd name="T60" fmla="*/ 422 w 454"/>
                <a:gd name="T61" fmla="*/ 327 h 521"/>
                <a:gd name="T62" fmla="*/ 402 w 454"/>
                <a:gd name="T63" fmla="*/ 344 h 521"/>
                <a:gd name="T64" fmla="*/ 376 w 454"/>
                <a:gd name="T65" fmla="*/ 357 h 521"/>
                <a:gd name="T66" fmla="*/ 346 w 454"/>
                <a:gd name="T67" fmla="*/ 367 h 521"/>
                <a:gd name="T68" fmla="*/ 309 w 454"/>
                <a:gd name="T69" fmla="*/ 373 h 521"/>
                <a:gd name="T70" fmla="*/ 266 w 454"/>
                <a:gd name="T71" fmla="*/ 374 h 521"/>
                <a:gd name="T72" fmla="*/ 125 w 454"/>
                <a:gd name="T73" fmla="*/ 374 h 521"/>
                <a:gd name="T74" fmla="*/ 125 w 454"/>
                <a:gd name="T75" fmla="*/ 521 h 521"/>
                <a:gd name="T76" fmla="*/ 0 w 454"/>
                <a:gd name="T77" fmla="*/ 521 h 521"/>
                <a:gd name="T78" fmla="*/ 0 w 454"/>
                <a:gd name="T79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54" h="521">
                  <a:moveTo>
                    <a:pt x="125" y="101"/>
                  </a:moveTo>
                  <a:lnTo>
                    <a:pt x="125" y="274"/>
                  </a:lnTo>
                  <a:lnTo>
                    <a:pt x="268" y="274"/>
                  </a:lnTo>
                  <a:lnTo>
                    <a:pt x="292" y="271"/>
                  </a:lnTo>
                  <a:lnTo>
                    <a:pt x="310" y="266"/>
                  </a:lnTo>
                  <a:lnTo>
                    <a:pt x="322" y="256"/>
                  </a:lnTo>
                  <a:lnTo>
                    <a:pt x="329" y="240"/>
                  </a:lnTo>
                  <a:lnTo>
                    <a:pt x="332" y="221"/>
                  </a:lnTo>
                  <a:lnTo>
                    <a:pt x="332" y="153"/>
                  </a:lnTo>
                  <a:lnTo>
                    <a:pt x="329" y="134"/>
                  </a:lnTo>
                  <a:lnTo>
                    <a:pt x="322" y="120"/>
                  </a:lnTo>
                  <a:lnTo>
                    <a:pt x="310" y="109"/>
                  </a:lnTo>
                  <a:lnTo>
                    <a:pt x="292" y="103"/>
                  </a:lnTo>
                  <a:lnTo>
                    <a:pt x="268" y="101"/>
                  </a:lnTo>
                  <a:lnTo>
                    <a:pt x="125" y="101"/>
                  </a:lnTo>
                  <a:close/>
                  <a:moveTo>
                    <a:pt x="0" y="0"/>
                  </a:moveTo>
                  <a:lnTo>
                    <a:pt x="272" y="0"/>
                  </a:lnTo>
                  <a:lnTo>
                    <a:pt x="315" y="1"/>
                  </a:lnTo>
                  <a:lnTo>
                    <a:pt x="350" y="9"/>
                  </a:lnTo>
                  <a:lnTo>
                    <a:pt x="380" y="17"/>
                  </a:lnTo>
                  <a:lnTo>
                    <a:pt x="404" y="31"/>
                  </a:lnTo>
                  <a:lnTo>
                    <a:pt x="424" y="47"/>
                  </a:lnTo>
                  <a:lnTo>
                    <a:pt x="437" y="67"/>
                  </a:lnTo>
                  <a:lnTo>
                    <a:pt x="447" y="91"/>
                  </a:lnTo>
                  <a:lnTo>
                    <a:pt x="453" y="117"/>
                  </a:lnTo>
                  <a:lnTo>
                    <a:pt x="454" y="147"/>
                  </a:lnTo>
                  <a:lnTo>
                    <a:pt x="454" y="227"/>
                  </a:lnTo>
                  <a:lnTo>
                    <a:pt x="453" y="256"/>
                  </a:lnTo>
                  <a:lnTo>
                    <a:pt x="446" y="283"/>
                  </a:lnTo>
                  <a:lnTo>
                    <a:pt x="436" y="307"/>
                  </a:lnTo>
                  <a:lnTo>
                    <a:pt x="422" y="327"/>
                  </a:lnTo>
                  <a:lnTo>
                    <a:pt x="402" y="344"/>
                  </a:lnTo>
                  <a:lnTo>
                    <a:pt x="376" y="357"/>
                  </a:lnTo>
                  <a:lnTo>
                    <a:pt x="346" y="367"/>
                  </a:lnTo>
                  <a:lnTo>
                    <a:pt x="309" y="373"/>
                  </a:lnTo>
                  <a:lnTo>
                    <a:pt x="266" y="374"/>
                  </a:lnTo>
                  <a:lnTo>
                    <a:pt x="125" y="374"/>
                  </a:lnTo>
                  <a:lnTo>
                    <a:pt x="125" y="521"/>
                  </a:lnTo>
                  <a:lnTo>
                    <a:pt x="0" y="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1747674" y="6361572"/>
              <a:ext cx="104245" cy="135779"/>
            </a:xfrm>
            <a:custGeom>
              <a:avLst/>
              <a:gdLst>
                <a:gd name="T0" fmla="*/ 0 w 400"/>
                <a:gd name="T1" fmla="*/ 0 h 521"/>
                <a:gd name="T2" fmla="*/ 400 w 400"/>
                <a:gd name="T3" fmla="*/ 0 h 521"/>
                <a:gd name="T4" fmla="*/ 400 w 400"/>
                <a:gd name="T5" fmla="*/ 103 h 521"/>
                <a:gd name="T6" fmla="*/ 124 w 400"/>
                <a:gd name="T7" fmla="*/ 103 h 521"/>
                <a:gd name="T8" fmla="*/ 124 w 400"/>
                <a:gd name="T9" fmla="*/ 204 h 521"/>
                <a:gd name="T10" fmla="*/ 382 w 400"/>
                <a:gd name="T11" fmla="*/ 204 h 521"/>
                <a:gd name="T12" fmla="*/ 382 w 400"/>
                <a:gd name="T13" fmla="*/ 307 h 521"/>
                <a:gd name="T14" fmla="*/ 124 w 400"/>
                <a:gd name="T15" fmla="*/ 307 h 521"/>
                <a:gd name="T16" fmla="*/ 124 w 400"/>
                <a:gd name="T17" fmla="*/ 420 h 521"/>
                <a:gd name="T18" fmla="*/ 400 w 400"/>
                <a:gd name="T19" fmla="*/ 420 h 521"/>
                <a:gd name="T20" fmla="*/ 400 w 400"/>
                <a:gd name="T21" fmla="*/ 521 h 521"/>
                <a:gd name="T22" fmla="*/ 0 w 400"/>
                <a:gd name="T23" fmla="*/ 521 h 521"/>
                <a:gd name="T24" fmla="*/ 0 w 400"/>
                <a:gd name="T25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0" h="521">
                  <a:moveTo>
                    <a:pt x="0" y="0"/>
                  </a:moveTo>
                  <a:lnTo>
                    <a:pt x="400" y="0"/>
                  </a:lnTo>
                  <a:lnTo>
                    <a:pt x="400" y="103"/>
                  </a:lnTo>
                  <a:lnTo>
                    <a:pt x="124" y="103"/>
                  </a:lnTo>
                  <a:lnTo>
                    <a:pt x="124" y="204"/>
                  </a:lnTo>
                  <a:lnTo>
                    <a:pt x="382" y="204"/>
                  </a:lnTo>
                  <a:lnTo>
                    <a:pt x="382" y="307"/>
                  </a:lnTo>
                  <a:lnTo>
                    <a:pt x="124" y="307"/>
                  </a:lnTo>
                  <a:lnTo>
                    <a:pt x="124" y="420"/>
                  </a:lnTo>
                  <a:lnTo>
                    <a:pt x="400" y="420"/>
                  </a:lnTo>
                  <a:lnTo>
                    <a:pt x="400" y="521"/>
                  </a:lnTo>
                  <a:lnTo>
                    <a:pt x="0" y="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1"/>
            <p:cNvSpPr>
              <a:spLocks noEditPoints="1"/>
            </p:cNvSpPr>
            <p:nvPr userDrawn="1"/>
          </p:nvSpPr>
          <p:spPr bwMode="auto">
            <a:xfrm>
              <a:off x="1933752" y="6361572"/>
              <a:ext cx="133173" cy="135779"/>
            </a:xfrm>
            <a:custGeom>
              <a:avLst/>
              <a:gdLst>
                <a:gd name="T0" fmla="*/ 124 w 511"/>
                <a:gd name="T1" fmla="*/ 101 h 521"/>
                <a:gd name="T2" fmla="*/ 124 w 511"/>
                <a:gd name="T3" fmla="*/ 270 h 521"/>
                <a:gd name="T4" fmla="*/ 276 w 511"/>
                <a:gd name="T5" fmla="*/ 270 h 521"/>
                <a:gd name="T6" fmla="*/ 296 w 511"/>
                <a:gd name="T7" fmla="*/ 268 h 521"/>
                <a:gd name="T8" fmla="*/ 313 w 511"/>
                <a:gd name="T9" fmla="*/ 264 h 521"/>
                <a:gd name="T10" fmla="*/ 325 w 511"/>
                <a:gd name="T11" fmla="*/ 256 h 521"/>
                <a:gd name="T12" fmla="*/ 333 w 511"/>
                <a:gd name="T13" fmla="*/ 246 h 521"/>
                <a:gd name="T14" fmla="*/ 338 w 511"/>
                <a:gd name="T15" fmla="*/ 231 h 521"/>
                <a:gd name="T16" fmla="*/ 339 w 511"/>
                <a:gd name="T17" fmla="*/ 214 h 521"/>
                <a:gd name="T18" fmla="*/ 339 w 511"/>
                <a:gd name="T19" fmla="*/ 153 h 521"/>
                <a:gd name="T20" fmla="*/ 338 w 511"/>
                <a:gd name="T21" fmla="*/ 133 h 521"/>
                <a:gd name="T22" fmla="*/ 330 w 511"/>
                <a:gd name="T23" fmla="*/ 119 h 521"/>
                <a:gd name="T24" fmla="*/ 319 w 511"/>
                <a:gd name="T25" fmla="*/ 109 h 521"/>
                <a:gd name="T26" fmla="*/ 302 w 511"/>
                <a:gd name="T27" fmla="*/ 103 h 521"/>
                <a:gd name="T28" fmla="*/ 279 w 511"/>
                <a:gd name="T29" fmla="*/ 101 h 521"/>
                <a:gd name="T30" fmla="*/ 124 w 511"/>
                <a:gd name="T31" fmla="*/ 101 h 521"/>
                <a:gd name="T32" fmla="*/ 0 w 511"/>
                <a:gd name="T33" fmla="*/ 0 h 521"/>
                <a:gd name="T34" fmla="*/ 279 w 511"/>
                <a:gd name="T35" fmla="*/ 0 h 521"/>
                <a:gd name="T36" fmla="*/ 320 w 511"/>
                <a:gd name="T37" fmla="*/ 1 h 521"/>
                <a:gd name="T38" fmla="*/ 358 w 511"/>
                <a:gd name="T39" fmla="*/ 9 h 521"/>
                <a:gd name="T40" fmla="*/ 387 w 511"/>
                <a:gd name="T41" fmla="*/ 17 h 521"/>
                <a:gd name="T42" fmla="*/ 412 w 511"/>
                <a:gd name="T43" fmla="*/ 31 h 521"/>
                <a:gd name="T44" fmla="*/ 430 w 511"/>
                <a:gd name="T45" fmla="*/ 47 h 521"/>
                <a:gd name="T46" fmla="*/ 444 w 511"/>
                <a:gd name="T47" fmla="*/ 67 h 521"/>
                <a:gd name="T48" fmla="*/ 453 w 511"/>
                <a:gd name="T49" fmla="*/ 91 h 521"/>
                <a:gd name="T50" fmla="*/ 459 w 511"/>
                <a:gd name="T51" fmla="*/ 117 h 521"/>
                <a:gd name="T52" fmla="*/ 460 w 511"/>
                <a:gd name="T53" fmla="*/ 147 h 521"/>
                <a:gd name="T54" fmla="*/ 460 w 511"/>
                <a:gd name="T55" fmla="*/ 221 h 521"/>
                <a:gd name="T56" fmla="*/ 459 w 511"/>
                <a:gd name="T57" fmla="*/ 254 h 521"/>
                <a:gd name="T58" fmla="*/ 452 w 511"/>
                <a:gd name="T59" fmla="*/ 281 h 521"/>
                <a:gd name="T60" fmla="*/ 439 w 511"/>
                <a:gd name="T61" fmla="*/ 306 h 521"/>
                <a:gd name="T62" fmla="*/ 419 w 511"/>
                <a:gd name="T63" fmla="*/ 326 h 521"/>
                <a:gd name="T64" fmla="*/ 392 w 511"/>
                <a:gd name="T65" fmla="*/ 344 h 521"/>
                <a:gd name="T66" fmla="*/ 511 w 511"/>
                <a:gd name="T67" fmla="*/ 521 h 521"/>
                <a:gd name="T68" fmla="*/ 370 w 511"/>
                <a:gd name="T69" fmla="*/ 521 h 521"/>
                <a:gd name="T70" fmla="*/ 269 w 511"/>
                <a:gd name="T71" fmla="*/ 368 h 521"/>
                <a:gd name="T72" fmla="*/ 124 w 511"/>
                <a:gd name="T73" fmla="*/ 368 h 521"/>
                <a:gd name="T74" fmla="*/ 124 w 511"/>
                <a:gd name="T75" fmla="*/ 521 h 521"/>
                <a:gd name="T76" fmla="*/ 0 w 511"/>
                <a:gd name="T77" fmla="*/ 521 h 521"/>
                <a:gd name="T78" fmla="*/ 0 w 511"/>
                <a:gd name="T79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11" h="521">
                  <a:moveTo>
                    <a:pt x="124" y="101"/>
                  </a:moveTo>
                  <a:lnTo>
                    <a:pt x="124" y="270"/>
                  </a:lnTo>
                  <a:lnTo>
                    <a:pt x="276" y="270"/>
                  </a:lnTo>
                  <a:lnTo>
                    <a:pt x="296" y="268"/>
                  </a:lnTo>
                  <a:lnTo>
                    <a:pt x="313" y="264"/>
                  </a:lnTo>
                  <a:lnTo>
                    <a:pt x="325" y="256"/>
                  </a:lnTo>
                  <a:lnTo>
                    <a:pt x="333" y="246"/>
                  </a:lnTo>
                  <a:lnTo>
                    <a:pt x="338" y="231"/>
                  </a:lnTo>
                  <a:lnTo>
                    <a:pt x="339" y="214"/>
                  </a:lnTo>
                  <a:lnTo>
                    <a:pt x="339" y="153"/>
                  </a:lnTo>
                  <a:lnTo>
                    <a:pt x="338" y="133"/>
                  </a:lnTo>
                  <a:lnTo>
                    <a:pt x="330" y="119"/>
                  </a:lnTo>
                  <a:lnTo>
                    <a:pt x="319" y="109"/>
                  </a:lnTo>
                  <a:lnTo>
                    <a:pt x="302" y="103"/>
                  </a:lnTo>
                  <a:lnTo>
                    <a:pt x="279" y="101"/>
                  </a:lnTo>
                  <a:lnTo>
                    <a:pt x="124" y="101"/>
                  </a:lnTo>
                  <a:close/>
                  <a:moveTo>
                    <a:pt x="0" y="0"/>
                  </a:moveTo>
                  <a:lnTo>
                    <a:pt x="279" y="0"/>
                  </a:lnTo>
                  <a:lnTo>
                    <a:pt x="320" y="1"/>
                  </a:lnTo>
                  <a:lnTo>
                    <a:pt x="358" y="9"/>
                  </a:lnTo>
                  <a:lnTo>
                    <a:pt x="387" y="17"/>
                  </a:lnTo>
                  <a:lnTo>
                    <a:pt x="412" y="31"/>
                  </a:lnTo>
                  <a:lnTo>
                    <a:pt x="430" y="47"/>
                  </a:lnTo>
                  <a:lnTo>
                    <a:pt x="444" y="67"/>
                  </a:lnTo>
                  <a:lnTo>
                    <a:pt x="453" y="91"/>
                  </a:lnTo>
                  <a:lnTo>
                    <a:pt x="459" y="117"/>
                  </a:lnTo>
                  <a:lnTo>
                    <a:pt x="460" y="147"/>
                  </a:lnTo>
                  <a:lnTo>
                    <a:pt x="460" y="221"/>
                  </a:lnTo>
                  <a:lnTo>
                    <a:pt x="459" y="254"/>
                  </a:lnTo>
                  <a:lnTo>
                    <a:pt x="452" y="281"/>
                  </a:lnTo>
                  <a:lnTo>
                    <a:pt x="439" y="306"/>
                  </a:lnTo>
                  <a:lnTo>
                    <a:pt x="419" y="326"/>
                  </a:lnTo>
                  <a:lnTo>
                    <a:pt x="392" y="344"/>
                  </a:lnTo>
                  <a:lnTo>
                    <a:pt x="511" y="521"/>
                  </a:lnTo>
                  <a:lnTo>
                    <a:pt x="370" y="521"/>
                  </a:lnTo>
                  <a:lnTo>
                    <a:pt x="269" y="368"/>
                  </a:lnTo>
                  <a:lnTo>
                    <a:pt x="124" y="368"/>
                  </a:lnTo>
                  <a:lnTo>
                    <a:pt x="124" y="521"/>
                  </a:lnTo>
                  <a:lnTo>
                    <a:pt x="0" y="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79394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930672" y="1930400"/>
            <a:ext cx="7332795" cy="4047067"/>
          </a:xfrm>
          <a:prstGeom prst="rect">
            <a:avLst/>
          </a:prstGeom>
        </p:spPr>
        <p:txBody>
          <a:bodyPr vert="horz" anchor="ctr" anchorCtr="1"/>
          <a:lstStyle>
            <a:lvl1pPr marL="0" indent="0">
              <a:buFontTx/>
              <a:buNone/>
              <a:defRPr sz="200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1408" y="6344937"/>
            <a:ext cx="466725" cy="365125"/>
          </a:xfrm>
          <a:prstGeom prst="rect">
            <a:avLst/>
          </a:prstGeom>
        </p:spPr>
        <p:txBody>
          <a:bodyPr bIns="0"/>
          <a:lstStyle>
            <a:lvl1pPr algn="r">
              <a:defRPr sz="1200" b="1" i="0"/>
            </a:lvl1pPr>
          </a:lstStyle>
          <a:p>
            <a:fld id="{532E5815-A8B8-3248-99F0-470F41FB04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930672" y="47198"/>
            <a:ext cx="7766050" cy="1143000"/>
          </a:xfrm>
        </p:spPr>
        <p:txBody>
          <a:bodyPr lIns="0">
            <a:normAutofit/>
          </a:bodyPr>
          <a:lstStyle>
            <a:lvl1pPr algn="l">
              <a:defRPr sz="3500" b="1" i="0">
                <a:latin typeface="Arial"/>
              </a:defRPr>
            </a:lvl1pPr>
          </a:lstStyle>
          <a:p>
            <a:r>
              <a:rPr lang="en-US" dirty="0" smtClean="0"/>
              <a:t>Large Picture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2464903" y="6263821"/>
            <a:ext cx="4405023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ISP Training</a:t>
            </a: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962704"/>
            <a:ext cx="1849468" cy="0"/>
          </a:xfrm>
          <a:prstGeom prst="line">
            <a:avLst/>
          </a:prstGeom>
          <a:ln w="12700">
            <a:solidFill>
              <a:srgbClr val="FF461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 userDrawn="1"/>
        </p:nvGrpSpPr>
        <p:grpSpPr>
          <a:xfrm>
            <a:off x="920750" y="6361572"/>
            <a:ext cx="1146175" cy="135779"/>
            <a:chOff x="920750" y="6361572"/>
            <a:chExt cx="1146175" cy="135779"/>
          </a:xfrm>
        </p:grpSpPr>
        <p:sp>
          <p:nvSpPr>
            <p:cNvPr id="11" name="Freeform 6"/>
            <p:cNvSpPr>
              <a:spLocks noEditPoints="1"/>
            </p:cNvSpPr>
            <p:nvPr userDrawn="1"/>
          </p:nvSpPr>
          <p:spPr bwMode="auto">
            <a:xfrm>
              <a:off x="920750" y="6361572"/>
              <a:ext cx="119882" cy="135779"/>
            </a:xfrm>
            <a:custGeom>
              <a:avLst/>
              <a:gdLst>
                <a:gd name="T0" fmla="*/ 124 w 460"/>
                <a:gd name="T1" fmla="*/ 106 h 521"/>
                <a:gd name="T2" fmla="*/ 124 w 460"/>
                <a:gd name="T3" fmla="*/ 415 h 521"/>
                <a:gd name="T4" fmla="*/ 260 w 460"/>
                <a:gd name="T5" fmla="*/ 415 h 521"/>
                <a:gd name="T6" fmla="*/ 286 w 460"/>
                <a:gd name="T7" fmla="*/ 414 h 521"/>
                <a:gd name="T8" fmla="*/ 306 w 460"/>
                <a:gd name="T9" fmla="*/ 408 h 521"/>
                <a:gd name="T10" fmla="*/ 320 w 460"/>
                <a:gd name="T11" fmla="*/ 400 h 521"/>
                <a:gd name="T12" fmla="*/ 330 w 460"/>
                <a:gd name="T13" fmla="*/ 385 h 521"/>
                <a:gd name="T14" fmla="*/ 336 w 460"/>
                <a:gd name="T15" fmla="*/ 368 h 521"/>
                <a:gd name="T16" fmla="*/ 337 w 460"/>
                <a:gd name="T17" fmla="*/ 346 h 521"/>
                <a:gd name="T18" fmla="*/ 337 w 460"/>
                <a:gd name="T19" fmla="*/ 176 h 521"/>
                <a:gd name="T20" fmla="*/ 336 w 460"/>
                <a:gd name="T21" fmla="*/ 154 h 521"/>
                <a:gd name="T22" fmla="*/ 330 w 460"/>
                <a:gd name="T23" fmla="*/ 136 h 521"/>
                <a:gd name="T24" fmla="*/ 320 w 460"/>
                <a:gd name="T25" fmla="*/ 123 h 521"/>
                <a:gd name="T26" fmla="*/ 306 w 460"/>
                <a:gd name="T27" fmla="*/ 113 h 521"/>
                <a:gd name="T28" fmla="*/ 286 w 460"/>
                <a:gd name="T29" fmla="*/ 107 h 521"/>
                <a:gd name="T30" fmla="*/ 260 w 460"/>
                <a:gd name="T31" fmla="*/ 106 h 521"/>
                <a:gd name="T32" fmla="*/ 124 w 460"/>
                <a:gd name="T33" fmla="*/ 106 h 521"/>
                <a:gd name="T34" fmla="*/ 0 w 460"/>
                <a:gd name="T35" fmla="*/ 0 h 521"/>
                <a:gd name="T36" fmla="*/ 268 w 460"/>
                <a:gd name="T37" fmla="*/ 0 h 521"/>
                <a:gd name="T38" fmla="*/ 307 w 460"/>
                <a:gd name="T39" fmla="*/ 1 h 521"/>
                <a:gd name="T40" fmla="*/ 342 w 460"/>
                <a:gd name="T41" fmla="*/ 7 h 521"/>
                <a:gd name="T42" fmla="*/ 370 w 460"/>
                <a:gd name="T43" fmla="*/ 16 h 521"/>
                <a:gd name="T44" fmla="*/ 394 w 460"/>
                <a:gd name="T45" fmla="*/ 27 h 521"/>
                <a:gd name="T46" fmla="*/ 414 w 460"/>
                <a:gd name="T47" fmla="*/ 43 h 521"/>
                <a:gd name="T48" fmla="*/ 430 w 460"/>
                <a:gd name="T49" fmla="*/ 60 h 521"/>
                <a:gd name="T50" fmla="*/ 441 w 460"/>
                <a:gd name="T51" fmla="*/ 79 h 521"/>
                <a:gd name="T52" fmla="*/ 450 w 460"/>
                <a:gd name="T53" fmla="*/ 101 h 521"/>
                <a:gd name="T54" fmla="*/ 456 w 460"/>
                <a:gd name="T55" fmla="*/ 124 h 521"/>
                <a:gd name="T56" fmla="*/ 459 w 460"/>
                <a:gd name="T57" fmla="*/ 150 h 521"/>
                <a:gd name="T58" fmla="*/ 460 w 460"/>
                <a:gd name="T59" fmla="*/ 177 h 521"/>
                <a:gd name="T60" fmla="*/ 460 w 460"/>
                <a:gd name="T61" fmla="*/ 346 h 521"/>
                <a:gd name="T62" fmla="*/ 459 w 460"/>
                <a:gd name="T63" fmla="*/ 371 h 521"/>
                <a:gd name="T64" fmla="*/ 456 w 460"/>
                <a:gd name="T65" fmla="*/ 397 h 521"/>
                <a:gd name="T66" fmla="*/ 450 w 460"/>
                <a:gd name="T67" fmla="*/ 421 h 521"/>
                <a:gd name="T68" fmla="*/ 441 w 460"/>
                <a:gd name="T69" fmla="*/ 443 h 521"/>
                <a:gd name="T70" fmla="*/ 430 w 460"/>
                <a:gd name="T71" fmla="*/ 461 h 521"/>
                <a:gd name="T72" fmla="*/ 414 w 460"/>
                <a:gd name="T73" fmla="*/ 480 h 521"/>
                <a:gd name="T74" fmla="*/ 394 w 460"/>
                <a:gd name="T75" fmla="*/ 494 h 521"/>
                <a:gd name="T76" fmla="*/ 370 w 460"/>
                <a:gd name="T77" fmla="*/ 505 h 521"/>
                <a:gd name="T78" fmla="*/ 342 w 460"/>
                <a:gd name="T79" fmla="*/ 514 h 521"/>
                <a:gd name="T80" fmla="*/ 307 w 460"/>
                <a:gd name="T81" fmla="*/ 520 h 521"/>
                <a:gd name="T82" fmla="*/ 268 w 460"/>
                <a:gd name="T83" fmla="*/ 521 h 521"/>
                <a:gd name="T84" fmla="*/ 0 w 460"/>
                <a:gd name="T85" fmla="*/ 521 h 521"/>
                <a:gd name="T86" fmla="*/ 0 w 460"/>
                <a:gd name="T87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60" h="521">
                  <a:moveTo>
                    <a:pt x="124" y="106"/>
                  </a:moveTo>
                  <a:lnTo>
                    <a:pt x="124" y="415"/>
                  </a:lnTo>
                  <a:lnTo>
                    <a:pt x="260" y="415"/>
                  </a:lnTo>
                  <a:lnTo>
                    <a:pt x="286" y="414"/>
                  </a:lnTo>
                  <a:lnTo>
                    <a:pt x="306" y="408"/>
                  </a:lnTo>
                  <a:lnTo>
                    <a:pt x="320" y="400"/>
                  </a:lnTo>
                  <a:lnTo>
                    <a:pt x="330" y="385"/>
                  </a:lnTo>
                  <a:lnTo>
                    <a:pt x="336" y="368"/>
                  </a:lnTo>
                  <a:lnTo>
                    <a:pt x="337" y="346"/>
                  </a:lnTo>
                  <a:lnTo>
                    <a:pt x="337" y="176"/>
                  </a:lnTo>
                  <a:lnTo>
                    <a:pt x="336" y="154"/>
                  </a:lnTo>
                  <a:lnTo>
                    <a:pt x="330" y="136"/>
                  </a:lnTo>
                  <a:lnTo>
                    <a:pt x="320" y="123"/>
                  </a:lnTo>
                  <a:lnTo>
                    <a:pt x="306" y="113"/>
                  </a:lnTo>
                  <a:lnTo>
                    <a:pt x="286" y="107"/>
                  </a:lnTo>
                  <a:lnTo>
                    <a:pt x="260" y="106"/>
                  </a:lnTo>
                  <a:lnTo>
                    <a:pt x="124" y="106"/>
                  </a:lnTo>
                  <a:close/>
                  <a:moveTo>
                    <a:pt x="0" y="0"/>
                  </a:moveTo>
                  <a:lnTo>
                    <a:pt x="268" y="0"/>
                  </a:lnTo>
                  <a:lnTo>
                    <a:pt x="307" y="1"/>
                  </a:lnTo>
                  <a:lnTo>
                    <a:pt x="342" y="7"/>
                  </a:lnTo>
                  <a:lnTo>
                    <a:pt x="370" y="16"/>
                  </a:lnTo>
                  <a:lnTo>
                    <a:pt x="394" y="27"/>
                  </a:lnTo>
                  <a:lnTo>
                    <a:pt x="414" y="43"/>
                  </a:lnTo>
                  <a:lnTo>
                    <a:pt x="430" y="60"/>
                  </a:lnTo>
                  <a:lnTo>
                    <a:pt x="441" y="79"/>
                  </a:lnTo>
                  <a:lnTo>
                    <a:pt x="450" y="101"/>
                  </a:lnTo>
                  <a:lnTo>
                    <a:pt x="456" y="124"/>
                  </a:lnTo>
                  <a:lnTo>
                    <a:pt x="459" y="150"/>
                  </a:lnTo>
                  <a:lnTo>
                    <a:pt x="460" y="177"/>
                  </a:lnTo>
                  <a:lnTo>
                    <a:pt x="460" y="346"/>
                  </a:lnTo>
                  <a:lnTo>
                    <a:pt x="459" y="371"/>
                  </a:lnTo>
                  <a:lnTo>
                    <a:pt x="456" y="397"/>
                  </a:lnTo>
                  <a:lnTo>
                    <a:pt x="450" y="421"/>
                  </a:lnTo>
                  <a:lnTo>
                    <a:pt x="441" y="443"/>
                  </a:lnTo>
                  <a:lnTo>
                    <a:pt x="430" y="461"/>
                  </a:lnTo>
                  <a:lnTo>
                    <a:pt x="414" y="480"/>
                  </a:lnTo>
                  <a:lnTo>
                    <a:pt x="394" y="494"/>
                  </a:lnTo>
                  <a:lnTo>
                    <a:pt x="370" y="505"/>
                  </a:lnTo>
                  <a:lnTo>
                    <a:pt x="342" y="514"/>
                  </a:lnTo>
                  <a:lnTo>
                    <a:pt x="307" y="520"/>
                  </a:lnTo>
                  <a:lnTo>
                    <a:pt x="268" y="521"/>
                  </a:lnTo>
                  <a:lnTo>
                    <a:pt x="0" y="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1128980" y="6361572"/>
              <a:ext cx="133694" cy="135779"/>
            </a:xfrm>
            <a:custGeom>
              <a:avLst/>
              <a:gdLst>
                <a:gd name="T0" fmla="*/ 126 w 513"/>
                <a:gd name="T1" fmla="*/ 101 h 521"/>
                <a:gd name="T2" fmla="*/ 126 w 513"/>
                <a:gd name="T3" fmla="*/ 270 h 521"/>
                <a:gd name="T4" fmla="*/ 277 w 513"/>
                <a:gd name="T5" fmla="*/ 270 h 521"/>
                <a:gd name="T6" fmla="*/ 298 w 513"/>
                <a:gd name="T7" fmla="*/ 268 h 521"/>
                <a:gd name="T8" fmla="*/ 314 w 513"/>
                <a:gd name="T9" fmla="*/ 264 h 521"/>
                <a:gd name="T10" fmla="*/ 327 w 513"/>
                <a:gd name="T11" fmla="*/ 256 h 521"/>
                <a:gd name="T12" fmla="*/ 335 w 513"/>
                <a:gd name="T13" fmla="*/ 246 h 521"/>
                <a:gd name="T14" fmla="*/ 339 w 513"/>
                <a:gd name="T15" fmla="*/ 231 h 521"/>
                <a:gd name="T16" fmla="*/ 341 w 513"/>
                <a:gd name="T17" fmla="*/ 214 h 521"/>
                <a:gd name="T18" fmla="*/ 341 w 513"/>
                <a:gd name="T19" fmla="*/ 153 h 521"/>
                <a:gd name="T20" fmla="*/ 339 w 513"/>
                <a:gd name="T21" fmla="*/ 133 h 521"/>
                <a:gd name="T22" fmla="*/ 332 w 513"/>
                <a:gd name="T23" fmla="*/ 119 h 521"/>
                <a:gd name="T24" fmla="*/ 321 w 513"/>
                <a:gd name="T25" fmla="*/ 109 h 521"/>
                <a:gd name="T26" fmla="*/ 304 w 513"/>
                <a:gd name="T27" fmla="*/ 103 h 521"/>
                <a:gd name="T28" fmla="*/ 281 w 513"/>
                <a:gd name="T29" fmla="*/ 101 h 521"/>
                <a:gd name="T30" fmla="*/ 126 w 513"/>
                <a:gd name="T31" fmla="*/ 101 h 521"/>
                <a:gd name="T32" fmla="*/ 0 w 513"/>
                <a:gd name="T33" fmla="*/ 0 h 521"/>
                <a:gd name="T34" fmla="*/ 280 w 513"/>
                <a:gd name="T35" fmla="*/ 0 h 521"/>
                <a:gd name="T36" fmla="*/ 322 w 513"/>
                <a:gd name="T37" fmla="*/ 1 h 521"/>
                <a:gd name="T38" fmla="*/ 358 w 513"/>
                <a:gd name="T39" fmla="*/ 9 h 521"/>
                <a:gd name="T40" fmla="*/ 388 w 513"/>
                <a:gd name="T41" fmla="*/ 17 h 521"/>
                <a:gd name="T42" fmla="*/ 412 w 513"/>
                <a:gd name="T43" fmla="*/ 31 h 521"/>
                <a:gd name="T44" fmla="*/ 431 w 513"/>
                <a:gd name="T45" fmla="*/ 47 h 521"/>
                <a:gd name="T46" fmla="*/ 445 w 513"/>
                <a:gd name="T47" fmla="*/ 67 h 521"/>
                <a:gd name="T48" fmla="*/ 455 w 513"/>
                <a:gd name="T49" fmla="*/ 91 h 521"/>
                <a:gd name="T50" fmla="*/ 461 w 513"/>
                <a:gd name="T51" fmla="*/ 117 h 521"/>
                <a:gd name="T52" fmla="*/ 462 w 513"/>
                <a:gd name="T53" fmla="*/ 147 h 521"/>
                <a:gd name="T54" fmla="*/ 462 w 513"/>
                <a:gd name="T55" fmla="*/ 221 h 521"/>
                <a:gd name="T56" fmla="*/ 461 w 513"/>
                <a:gd name="T57" fmla="*/ 254 h 521"/>
                <a:gd name="T58" fmla="*/ 453 w 513"/>
                <a:gd name="T59" fmla="*/ 281 h 521"/>
                <a:gd name="T60" fmla="*/ 441 w 513"/>
                <a:gd name="T61" fmla="*/ 306 h 521"/>
                <a:gd name="T62" fmla="*/ 421 w 513"/>
                <a:gd name="T63" fmla="*/ 326 h 521"/>
                <a:gd name="T64" fmla="*/ 394 w 513"/>
                <a:gd name="T65" fmla="*/ 344 h 521"/>
                <a:gd name="T66" fmla="*/ 513 w 513"/>
                <a:gd name="T67" fmla="*/ 521 h 521"/>
                <a:gd name="T68" fmla="*/ 372 w 513"/>
                <a:gd name="T69" fmla="*/ 521 h 521"/>
                <a:gd name="T70" fmla="*/ 270 w 513"/>
                <a:gd name="T71" fmla="*/ 368 h 521"/>
                <a:gd name="T72" fmla="*/ 126 w 513"/>
                <a:gd name="T73" fmla="*/ 368 h 521"/>
                <a:gd name="T74" fmla="*/ 126 w 513"/>
                <a:gd name="T75" fmla="*/ 521 h 521"/>
                <a:gd name="T76" fmla="*/ 0 w 513"/>
                <a:gd name="T77" fmla="*/ 521 h 521"/>
                <a:gd name="T78" fmla="*/ 0 w 513"/>
                <a:gd name="T79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13" h="521">
                  <a:moveTo>
                    <a:pt x="126" y="101"/>
                  </a:moveTo>
                  <a:lnTo>
                    <a:pt x="126" y="270"/>
                  </a:lnTo>
                  <a:lnTo>
                    <a:pt x="277" y="270"/>
                  </a:lnTo>
                  <a:lnTo>
                    <a:pt x="298" y="268"/>
                  </a:lnTo>
                  <a:lnTo>
                    <a:pt x="314" y="264"/>
                  </a:lnTo>
                  <a:lnTo>
                    <a:pt x="327" y="256"/>
                  </a:lnTo>
                  <a:lnTo>
                    <a:pt x="335" y="246"/>
                  </a:lnTo>
                  <a:lnTo>
                    <a:pt x="339" y="231"/>
                  </a:lnTo>
                  <a:lnTo>
                    <a:pt x="341" y="214"/>
                  </a:lnTo>
                  <a:lnTo>
                    <a:pt x="341" y="153"/>
                  </a:lnTo>
                  <a:lnTo>
                    <a:pt x="339" y="133"/>
                  </a:lnTo>
                  <a:lnTo>
                    <a:pt x="332" y="119"/>
                  </a:lnTo>
                  <a:lnTo>
                    <a:pt x="321" y="109"/>
                  </a:lnTo>
                  <a:lnTo>
                    <a:pt x="304" y="103"/>
                  </a:lnTo>
                  <a:lnTo>
                    <a:pt x="281" y="101"/>
                  </a:lnTo>
                  <a:lnTo>
                    <a:pt x="126" y="101"/>
                  </a:lnTo>
                  <a:close/>
                  <a:moveTo>
                    <a:pt x="0" y="0"/>
                  </a:moveTo>
                  <a:lnTo>
                    <a:pt x="280" y="0"/>
                  </a:lnTo>
                  <a:lnTo>
                    <a:pt x="322" y="1"/>
                  </a:lnTo>
                  <a:lnTo>
                    <a:pt x="358" y="9"/>
                  </a:lnTo>
                  <a:lnTo>
                    <a:pt x="388" y="17"/>
                  </a:lnTo>
                  <a:lnTo>
                    <a:pt x="412" y="31"/>
                  </a:lnTo>
                  <a:lnTo>
                    <a:pt x="431" y="47"/>
                  </a:lnTo>
                  <a:lnTo>
                    <a:pt x="445" y="67"/>
                  </a:lnTo>
                  <a:lnTo>
                    <a:pt x="455" y="91"/>
                  </a:lnTo>
                  <a:lnTo>
                    <a:pt x="461" y="117"/>
                  </a:lnTo>
                  <a:lnTo>
                    <a:pt x="462" y="147"/>
                  </a:lnTo>
                  <a:lnTo>
                    <a:pt x="462" y="221"/>
                  </a:lnTo>
                  <a:lnTo>
                    <a:pt x="461" y="254"/>
                  </a:lnTo>
                  <a:lnTo>
                    <a:pt x="453" y="281"/>
                  </a:lnTo>
                  <a:lnTo>
                    <a:pt x="441" y="306"/>
                  </a:lnTo>
                  <a:lnTo>
                    <a:pt x="421" y="326"/>
                  </a:lnTo>
                  <a:lnTo>
                    <a:pt x="394" y="344"/>
                  </a:lnTo>
                  <a:lnTo>
                    <a:pt x="513" y="521"/>
                  </a:lnTo>
                  <a:lnTo>
                    <a:pt x="372" y="521"/>
                  </a:lnTo>
                  <a:lnTo>
                    <a:pt x="270" y="368"/>
                  </a:lnTo>
                  <a:lnTo>
                    <a:pt x="126" y="368"/>
                  </a:lnTo>
                  <a:lnTo>
                    <a:pt x="126" y="521"/>
                  </a:lnTo>
                  <a:lnTo>
                    <a:pt x="0" y="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333039" y="6361572"/>
              <a:ext cx="144379" cy="135779"/>
            </a:xfrm>
            <a:custGeom>
              <a:avLst/>
              <a:gdLst>
                <a:gd name="T0" fmla="*/ 199 w 554"/>
                <a:gd name="T1" fmla="*/ 0 h 521"/>
                <a:gd name="T2" fmla="*/ 355 w 554"/>
                <a:gd name="T3" fmla="*/ 0 h 521"/>
                <a:gd name="T4" fmla="*/ 554 w 554"/>
                <a:gd name="T5" fmla="*/ 521 h 521"/>
                <a:gd name="T6" fmla="*/ 429 w 554"/>
                <a:gd name="T7" fmla="*/ 521 h 521"/>
                <a:gd name="T8" fmla="*/ 276 w 554"/>
                <a:gd name="T9" fmla="*/ 111 h 521"/>
                <a:gd name="T10" fmla="*/ 125 w 554"/>
                <a:gd name="T11" fmla="*/ 521 h 521"/>
                <a:gd name="T12" fmla="*/ 0 w 554"/>
                <a:gd name="T13" fmla="*/ 521 h 521"/>
                <a:gd name="T14" fmla="*/ 199 w 554"/>
                <a:gd name="T15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4" h="521">
                  <a:moveTo>
                    <a:pt x="199" y="0"/>
                  </a:moveTo>
                  <a:lnTo>
                    <a:pt x="355" y="0"/>
                  </a:lnTo>
                  <a:lnTo>
                    <a:pt x="554" y="521"/>
                  </a:lnTo>
                  <a:lnTo>
                    <a:pt x="429" y="521"/>
                  </a:lnTo>
                  <a:lnTo>
                    <a:pt x="276" y="111"/>
                  </a:lnTo>
                  <a:lnTo>
                    <a:pt x="125" y="521"/>
                  </a:lnTo>
                  <a:lnTo>
                    <a:pt x="0" y="521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FF2302"/>
            </a:solidFill>
            <a:ln w="0">
              <a:solidFill>
                <a:srgbClr val="FF230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9"/>
            <p:cNvSpPr>
              <a:spLocks noEditPoints="1"/>
            </p:cNvSpPr>
            <p:nvPr userDrawn="1"/>
          </p:nvSpPr>
          <p:spPr bwMode="auto">
            <a:xfrm>
              <a:off x="1550390" y="6361572"/>
              <a:ext cx="118318" cy="135779"/>
            </a:xfrm>
            <a:custGeom>
              <a:avLst/>
              <a:gdLst>
                <a:gd name="T0" fmla="*/ 125 w 454"/>
                <a:gd name="T1" fmla="*/ 101 h 521"/>
                <a:gd name="T2" fmla="*/ 125 w 454"/>
                <a:gd name="T3" fmla="*/ 274 h 521"/>
                <a:gd name="T4" fmla="*/ 268 w 454"/>
                <a:gd name="T5" fmla="*/ 274 h 521"/>
                <a:gd name="T6" fmla="*/ 292 w 454"/>
                <a:gd name="T7" fmla="*/ 271 h 521"/>
                <a:gd name="T8" fmla="*/ 310 w 454"/>
                <a:gd name="T9" fmla="*/ 266 h 521"/>
                <a:gd name="T10" fmla="*/ 322 w 454"/>
                <a:gd name="T11" fmla="*/ 256 h 521"/>
                <a:gd name="T12" fmla="*/ 329 w 454"/>
                <a:gd name="T13" fmla="*/ 240 h 521"/>
                <a:gd name="T14" fmla="*/ 332 w 454"/>
                <a:gd name="T15" fmla="*/ 221 h 521"/>
                <a:gd name="T16" fmla="*/ 332 w 454"/>
                <a:gd name="T17" fmla="*/ 153 h 521"/>
                <a:gd name="T18" fmla="*/ 329 w 454"/>
                <a:gd name="T19" fmla="*/ 134 h 521"/>
                <a:gd name="T20" fmla="*/ 322 w 454"/>
                <a:gd name="T21" fmla="*/ 120 h 521"/>
                <a:gd name="T22" fmla="*/ 310 w 454"/>
                <a:gd name="T23" fmla="*/ 109 h 521"/>
                <a:gd name="T24" fmla="*/ 292 w 454"/>
                <a:gd name="T25" fmla="*/ 103 h 521"/>
                <a:gd name="T26" fmla="*/ 268 w 454"/>
                <a:gd name="T27" fmla="*/ 101 h 521"/>
                <a:gd name="T28" fmla="*/ 125 w 454"/>
                <a:gd name="T29" fmla="*/ 101 h 521"/>
                <a:gd name="T30" fmla="*/ 0 w 454"/>
                <a:gd name="T31" fmla="*/ 0 h 521"/>
                <a:gd name="T32" fmla="*/ 272 w 454"/>
                <a:gd name="T33" fmla="*/ 0 h 521"/>
                <a:gd name="T34" fmla="*/ 315 w 454"/>
                <a:gd name="T35" fmla="*/ 1 h 521"/>
                <a:gd name="T36" fmla="*/ 350 w 454"/>
                <a:gd name="T37" fmla="*/ 9 h 521"/>
                <a:gd name="T38" fmla="*/ 380 w 454"/>
                <a:gd name="T39" fmla="*/ 17 h 521"/>
                <a:gd name="T40" fmla="*/ 404 w 454"/>
                <a:gd name="T41" fmla="*/ 31 h 521"/>
                <a:gd name="T42" fmla="*/ 424 w 454"/>
                <a:gd name="T43" fmla="*/ 47 h 521"/>
                <a:gd name="T44" fmla="*/ 437 w 454"/>
                <a:gd name="T45" fmla="*/ 67 h 521"/>
                <a:gd name="T46" fmla="*/ 447 w 454"/>
                <a:gd name="T47" fmla="*/ 91 h 521"/>
                <a:gd name="T48" fmla="*/ 453 w 454"/>
                <a:gd name="T49" fmla="*/ 117 h 521"/>
                <a:gd name="T50" fmla="*/ 454 w 454"/>
                <a:gd name="T51" fmla="*/ 147 h 521"/>
                <a:gd name="T52" fmla="*/ 454 w 454"/>
                <a:gd name="T53" fmla="*/ 227 h 521"/>
                <a:gd name="T54" fmla="*/ 453 w 454"/>
                <a:gd name="T55" fmla="*/ 256 h 521"/>
                <a:gd name="T56" fmla="*/ 446 w 454"/>
                <a:gd name="T57" fmla="*/ 283 h 521"/>
                <a:gd name="T58" fmla="*/ 436 w 454"/>
                <a:gd name="T59" fmla="*/ 307 h 521"/>
                <a:gd name="T60" fmla="*/ 422 w 454"/>
                <a:gd name="T61" fmla="*/ 327 h 521"/>
                <a:gd name="T62" fmla="*/ 402 w 454"/>
                <a:gd name="T63" fmla="*/ 344 h 521"/>
                <a:gd name="T64" fmla="*/ 376 w 454"/>
                <a:gd name="T65" fmla="*/ 357 h 521"/>
                <a:gd name="T66" fmla="*/ 346 w 454"/>
                <a:gd name="T67" fmla="*/ 367 h 521"/>
                <a:gd name="T68" fmla="*/ 309 w 454"/>
                <a:gd name="T69" fmla="*/ 373 h 521"/>
                <a:gd name="T70" fmla="*/ 266 w 454"/>
                <a:gd name="T71" fmla="*/ 374 h 521"/>
                <a:gd name="T72" fmla="*/ 125 w 454"/>
                <a:gd name="T73" fmla="*/ 374 h 521"/>
                <a:gd name="T74" fmla="*/ 125 w 454"/>
                <a:gd name="T75" fmla="*/ 521 h 521"/>
                <a:gd name="T76" fmla="*/ 0 w 454"/>
                <a:gd name="T77" fmla="*/ 521 h 521"/>
                <a:gd name="T78" fmla="*/ 0 w 454"/>
                <a:gd name="T79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54" h="521">
                  <a:moveTo>
                    <a:pt x="125" y="101"/>
                  </a:moveTo>
                  <a:lnTo>
                    <a:pt x="125" y="274"/>
                  </a:lnTo>
                  <a:lnTo>
                    <a:pt x="268" y="274"/>
                  </a:lnTo>
                  <a:lnTo>
                    <a:pt x="292" y="271"/>
                  </a:lnTo>
                  <a:lnTo>
                    <a:pt x="310" y="266"/>
                  </a:lnTo>
                  <a:lnTo>
                    <a:pt x="322" y="256"/>
                  </a:lnTo>
                  <a:lnTo>
                    <a:pt x="329" y="240"/>
                  </a:lnTo>
                  <a:lnTo>
                    <a:pt x="332" y="221"/>
                  </a:lnTo>
                  <a:lnTo>
                    <a:pt x="332" y="153"/>
                  </a:lnTo>
                  <a:lnTo>
                    <a:pt x="329" y="134"/>
                  </a:lnTo>
                  <a:lnTo>
                    <a:pt x="322" y="120"/>
                  </a:lnTo>
                  <a:lnTo>
                    <a:pt x="310" y="109"/>
                  </a:lnTo>
                  <a:lnTo>
                    <a:pt x="292" y="103"/>
                  </a:lnTo>
                  <a:lnTo>
                    <a:pt x="268" y="101"/>
                  </a:lnTo>
                  <a:lnTo>
                    <a:pt x="125" y="101"/>
                  </a:lnTo>
                  <a:close/>
                  <a:moveTo>
                    <a:pt x="0" y="0"/>
                  </a:moveTo>
                  <a:lnTo>
                    <a:pt x="272" y="0"/>
                  </a:lnTo>
                  <a:lnTo>
                    <a:pt x="315" y="1"/>
                  </a:lnTo>
                  <a:lnTo>
                    <a:pt x="350" y="9"/>
                  </a:lnTo>
                  <a:lnTo>
                    <a:pt x="380" y="17"/>
                  </a:lnTo>
                  <a:lnTo>
                    <a:pt x="404" y="31"/>
                  </a:lnTo>
                  <a:lnTo>
                    <a:pt x="424" y="47"/>
                  </a:lnTo>
                  <a:lnTo>
                    <a:pt x="437" y="67"/>
                  </a:lnTo>
                  <a:lnTo>
                    <a:pt x="447" y="91"/>
                  </a:lnTo>
                  <a:lnTo>
                    <a:pt x="453" y="117"/>
                  </a:lnTo>
                  <a:lnTo>
                    <a:pt x="454" y="147"/>
                  </a:lnTo>
                  <a:lnTo>
                    <a:pt x="454" y="227"/>
                  </a:lnTo>
                  <a:lnTo>
                    <a:pt x="453" y="256"/>
                  </a:lnTo>
                  <a:lnTo>
                    <a:pt x="446" y="283"/>
                  </a:lnTo>
                  <a:lnTo>
                    <a:pt x="436" y="307"/>
                  </a:lnTo>
                  <a:lnTo>
                    <a:pt x="422" y="327"/>
                  </a:lnTo>
                  <a:lnTo>
                    <a:pt x="402" y="344"/>
                  </a:lnTo>
                  <a:lnTo>
                    <a:pt x="376" y="357"/>
                  </a:lnTo>
                  <a:lnTo>
                    <a:pt x="346" y="367"/>
                  </a:lnTo>
                  <a:lnTo>
                    <a:pt x="309" y="373"/>
                  </a:lnTo>
                  <a:lnTo>
                    <a:pt x="266" y="374"/>
                  </a:lnTo>
                  <a:lnTo>
                    <a:pt x="125" y="374"/>
                  </a:lnTo>
                  <a:lnTo>
                    <a:pt x="125" y="521"/>
                  </a:lnTo>
                  <a:lnTo>
                    <a:pt x="0" y="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1747674" y="6361572"/>
              <a:ext cx="104245" cy="135779"/>
            </a:xfrm>
            <a:custGeom>
              <a:avLst/>
              <a:gdLst>
                <a:gd name="T0" fmla="*/ 0 w 400"/>
                <a:gd name="T1" fmla="*/ 0 h 521"/>
                <a:gd name="T2" fmla="*/ 400 w 400"/>
                <a:gd name="T3" fmla="*/ 0 h 521"/>
                <a:gd name="T4" fmla="*/ 400 w 400"/>
                <a:gd name="T5" fmla="*/ 103 h 521"/>
                <a:gd name="T6" fmla="*/ 124 w 400"/>
                <a:gd name="T7" fmla="*/ 103 h 521"/>
                <a:gd name="T8" fmla="*/ 124 w 400"/>
                <a:gd name="T9" fmla="*/ 204 h 521"/>
                <a:gd name="T10" fmla="*/ 382 w 400"/>
                <a:gd name="T11" fmla="*/ 204 h 521"/>
                <a:gd name="T12" fmla="*/ 382 w 400"/>
                <a:gd name="T13" fmla="*/ 307 h 521"/>
                <a:gd name="T14" fmla="*/ 124 w 400"/>
                <a:gd name="T15" fmla="*/ 307 h 521"/>
                <a:gd name="T16" fmla="*/ 124 w 400"/>
                <a:gd name="T17" fmla="*/ 420 h 521"/>
                <a:gd name="T18" fmla="*/ 400 w 400"/>
                <a:gd name="T19" fmla="*/ 420 h 521"/>
                <a:gd name="T20" fmla="*/ 400 w 400"/>
                <a:gd name="T21" fmla="*/ 521 h 521"/>
                <a:gd name="T22" fmla="*/ 0 w 400"/>
                <a:gd name="T23" fmla="*/ 521 h 521"/>
                <a:gd name="T24" fmla="*/ 0 w 400"/>
                <a:gd name="T25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0" h="521">
                  <a:moveTo>
                    <a:pt x="0" y="0"/>
                  </a:moveTo>
                  <a:lnTo>
                    <a:pt x="400" y="0"/>
                  </a:lnTo>
                  <a:lnTo>
                    <a:pt x="400" y="103"/>
                  </a:lnTo>
                  <a:lnTo>
                    <a:pt x="124" y="103"/>
                  </a:lnTo>
                  <a:lnTo>
                    <a:pt x="124" y="204"/>
                  </a:lnTo>
                  <a:lnTo>
                    <a:pt x="382" y="204"/>
                  </a:lnTo>
                  <a:lnTo>
                    <a:pt x="382" y="307"/>
                  </a:lnTo>
                  <a:lnTo>
                    <a:pt x="124" y="307"/>
                  </a:lnTo>
                  <a:lnTo>
                    <a:pt x="124" y="420"/>
                  </a:lnTo>
                  <a:lnTo>
                    <a:pt x="400" y="420"/>
                  </a:lnTo>
                  <a:lnTo>
                    <a:pt x="400" y="521"/>
                  </a:lnTo>
                  <a:lnTo>
                    <a:pt x="0" y="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 noEditPoints="1"/>
            </p:cNvSpPr>
            <p:nvPr userDrawn="1"/>
          </p:nvSpPr>
          <p:spPr bwMode="auto">
            <a:xfrm>
              <a:off x="1933752" y="6361572"/>
              <a:ext cx="133173" cy="135779"/>
            </a:xfrm>
            <a:custGeom>
              <a:avLst/>
              <a:gdLst>
                <a:gd name="T0" fmla="*/ 124 w 511"/>
                <a:gd name="T1" fmla="*/ 101 h 521"/>
                <a:gd name="T2" fmla="*/ 124 w 511"/>
                <a:gd name="T3" fmla="*/ 270 h 521"/>
                <a:gd name="T4" fmla="*/ 276 w 511"/>
                <a:gd name="T5" fmla="*/ 270 h 521"/>
                <a:gd name="T6" fmla="*/ 296 w 511"/>
                <a:gd name="T7" fmla="*/ 268 h 521"/>
                <a:gd name="T8" fmla="*/ 313 w 511"/>
                <a:gd name="T9" fmla="*/ 264 h 521"/>
                <a:gd name="T10" fmla="*/ 325 w 511"/>
                <a:gd name="T11" fmla="*/ 256 h 521"/>
                <a:gd name="T12" fmla="*/ 333 w 511"/>
                <a:gd name="T13" fmla="*/ 246 h 521"/>
                <a:gd name="T14" fmla="*/ 338 w 511"/>
                <a:gd name="T15" fmla="*/ 231 h 521"/>
                <a:gd name="T16" fmla="*/ 339 w 511"/>
                <a:gd name="T17" fmla="*/ 214 h 521"/>
                <a:gd name="T18" fmla="*/ 339 w 511"/>
                <a:gd name="T19" fmla="*/ 153 h 521"/>
                <a:gd name="T20" fmla="*/ 338 w 511"/>
                <a:gd name="T21" fmla="*/ 133 h 521"/>
                <a:gd name="T22" fmla="*/ 330 w 511"/>
                <a:gd name="T23" fmla="*/ 119 h 521"/>
                <a:gd name="T24" fmla="*/ 319 w 511"/>
                <a:gd name="T25" fmla="*/ 109 h 521"/>
                <a:gd name="T26" fmla="*/ 302 w 511"/>
                <a:gd name="T27" fmla="*/ 103 h 521"/>
                <a:gd name="T28" fmla="*/ 279 w 511"/>
                <a:gd name="T29" fmla="*/ 101 h 521"/>
                <a:gd name="T30" fmla="*/ 124 w 511"/>
                <a:gd name="T31" fmla="*/ 101 h 521"/>
                <a:gd name="T32" fmla="*/ 0 w 511"/>
                <a:gd name="T33" fmla="*/ 0 h 521"/>
                <a:gd name="T34" fmla="*/ 279 w 511"/>
                <a:gd name="T35" fmla="*/ 0 h 521"/>
                <a:gd name="T36" fmla="*/ 320 w 511"/>
                <a:gd name="T37" fmla="*/ 1 h 521"/>
                <a:gd name="T38" fmla="*/ 358 w 511"/>
                <a:gd name="T39" fmla="*/ 9 h 521"/>
                <a:gd name="T40" fmla="*/ 387 w 511"/>
                <a:gd name="T41" fmla="*/ 17 h 521"/>
                <a:gd name="T42" fmla="*/ 412 w 511"/>
                <a:gd name="T43" fmla="*/ 31 h 521"/>
                <a:gd name="T44" fmla="*/ 430 w 511"/>
                <a:gd name="T45" fmla="*/ 47 h 521"/>
                <a:gd name="T46" fmla="*/ 444 w 511"/>
                <a:gd name="T47" fmla="*/ 67 h 521"/>
                <a:gd name="T48" fmla="*/ 453 w 511"/>
                <a:gd name="T49" fmla="*/ 91 h 521"/>
                <a:gd name="T50" fmla="*/ 459 w 511"/>
                <a:gd name="T51" fmla="*/ 117 h 521"/>
                <a:gd name="T52" fmla="*/ 460 w 511"/>
                <a:gd name="T53" fmla="*/ 147 h 521"/>
                <a:gd name="T54" fmla="*/ 460 w 511"/>
                <a:gd name="T55" fmla="*/ 221 h 521"/>
                <a:gd name="T56" fmla="*/ 459 w 511"/>
                <a:gd name="T57" fmla="*/ 254 h 521"/>
                <a:gd name="T58" fmla="*/ 452 w 511"/>
                <a:gd name="T59" fmla="*/ 281 h 521"/>
                <a:gd name="T60" fmla="*/ 439 w 511"/>
                <a:gd name="T61" fmla="*/ 306 h 521"/>
                <a:gd name="T62" fmla="*/ 419 w 511"/>
                <a:gd name="T63" fmla="*/ 326 h 521"/>
                <a:gd name="T64" fmla="*/ 392 w 511"/>
                <a:gd name="T65" fmla="*/ 344 h 521"/>
                <a:gd name="T66" fmla="*/ 511 w 511"/>
                <a:gd name="T67" fmla="*/ 521 h 521"/>
                <a:gd name="T68" fmla="*/ 370 w 511"/>
                <a:gd name="T69" fmla="*/ 521 h 521"/>
                <a:gd name="T70" fmla="*/ 269 w 511"/>
                <a:gd name="T71" fmla="*/ 368 h 521"/>
                <a:gd name="T72" fmla="*/ 124 w 511"/>
                <a:gd name="T73" fmla="*/ 368 h 521"/>
                <a:gd name="T74" fmla="*/ 124 w 511"/>
                <a:gd name="T75" fmla="*/ 521 h 521"/>
                <a:gd name="T76" fmla="*/ 0 w 511"/>
                <a:gd name="T77" fmla="*/ 521 h 521"/>
                <a:gd name="T78" fmla="*/ 0 w 511"/>
                <a:gd name="T79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11" h="521">
                  <a:moveTo>
                    <a:pt x="124" y="101"/>
                  </a:moveTo>
                  <a:lnTo>
                    <a:pt x="124" y="270"/>
                  </a:lnTo>
                  <a:lnTo>
                    <a:pt x="276" y="270"/>
                  </a:lnTo>
                  <a:lnTo>
                    <a:pt x="296" y="268"/>
                  </a:lnTo>
                  <a:lnTo>
                    <a:pt x="313" y="264"/>
                  </a:lnTo>
                  <a:lnTo>
                    <a:pt x="325" y="256"/>
                  </a:lnTo>
                  <a:lnTo>
                    <a:pt x="333" y="246"/>
                  </a:lnTo>
                  <a:lnTo>
                    <a:pt x="338" y="231"/>
                  </a:lnTo>
                  <a:lnTo>
                    <a:pt x="339" y="214"/>
                  </a:lnTo>
                  <a:lnTo>
                    <a:pt x="339" y="153"/>
                  </a:lnTo>
                  <a:lnTo>
                    <a:pt x="338" y="133"/>
                  </a:lnTo>
                  <a:lnTo>
                    <a:pt x="330" y="119"/>
                  </a:lnTo>
                  <a:lnTo>
                    <a:pt x="319" y="109"/>
                  </a:lnTo>
                  <a:lnTo>
                    <a:pt x="302" y="103"/>
                  </a:lnTo>
                  <a:lnTo>
                    <a:pt x="279" y="101"/>
                  </a:lnTo>
                  <a:lnTo>
                    <a:pt x="124" y="101"/>
                  </a:lnTo>
                  <a:close/>
                  <a:moveTo>
                    <a:pt x="0" y="0"/>
                  </a:moveTo>
                  <a:lnTo>
                    <a:pt x="279" y="0"/>
                  </a:lnTo>
                  <a:lnTo>
                    <a:pt x="320" y="1"/>
                  </a:lnTo>
                  <a:lnTo>
                    <a:pt x="358" y="9"/>
                  </a:lnTo>
                  <a:lnTo>
                    <a:pt x="387" y="17"/>
                  </a:lnTo>
                  <a:lnTo>
                    <a:pt x="412" y="31"/>
                  </a:lnTo>
                  <a:lnTo>
                    <a:pt x="430" y="47"/>
                  </a:lnTo>
                  <a:lnTo>
                    <a:pt x="444" y="67"/>
                  </a:lnTo>
                  <a:lnTo>
                    <a:pt x="453" y="91"/>
                  </a:lnTo>
                  <a:lnTo>
                    <a:pt x="459" y="117"/>
                  </a:lnTo>
                  <a:lnTo>
                    <a:pt x="460" y="147"/>
                  </a:lnTo>
                  <a:lnTo>
                    <a:pt x="460" y="221"/>
                  </a:lnTo>
                  <a:lnTo>
                    <a:pt x="459" y="254"/>
                  </a:lnTo>
                  <a:lnTo>
                    <a:pt x="452" y="281"/>
                  </a:lnTo>
                  <a:lnTo>
                    <a:pt x="439" y="306"/>
                  </a:lnTo>
                  <a:lnTo>
                    <a:pt x="419" y="326"/>
                  </a:lnTo>
                  <a:lnTo>
                    <a:pt x="392" y="344"/>
                  </a:lnTo>
                  <a:lnTo>
                    <a:pt x="511" y="521"/>
                  </a:lnTo>
                  <a:lnTo>
                    <a:pt x="370" y="521"/>
                  </a:lnTo>
                  <a:lnTo>
                    <a:pt x="269" y="368"/>
                  </a:lnTo>
                  <a:lnTo>
                    <a:pt x="124" y="368"/>
                  </a:lnTo>
                  <a:lnTo>
                    <a:pt x="124" y="521"/>
                  </a:lnTo>
                  <a:lnTo>
                    <a:pt x="0" y="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77232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311657" y="6553200"/>
            <a:ext cx="762000" cy="292102"/>
          </a:xfrm>
        </p:spPr>
        <p:txBody>
          <a:bodyPr/>
          <a:lstStyle>
            <a:lvl1pPr>
              <a:defRPr b="1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Content Placeholder 10"/>
          <p:cNvSpPr>
            <a:spLocks noGrp="1"/>
          </p:cNvSpPr>
          <p:nvPr>
            <p:ph sz="quarter" idx="13"/>
          </p:nvPr>
        </p:nvSpPr>
        <p:spPr>
          <a:xfrm>
            <a:off x="419100" y="1030147"/>
            <a:ext cx="8305800" cy="544685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000">
                <a:latin typeface="Calibri" pitchFamily="34" charset="0"/>
                <a:ea typeface="Tahoma" pitchFamily="34" charset="0"/>
                <a:cs typeface="Tahoma" pitchFamily="34" charset="0"/>
              </a:defRPr>
            </a:lvl1pPr>
            <a:lvl2pPr marL="742950" indent="-285750">
              <a:buFont typeface="Arial" pitchFamily="34" charset="0"/>
              <a:buChar char="•"/>
              <a:defRPr sz="1800">
                <a:latin typeface="Calibri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1600">
                <a:latin typeface="Calibri" pitchFamily="34" charset="0"/>
              </a:defRPr>
            </a:lvl3pPr>
            <a:lvl4pPr marL="1600200" indent="-228600">
              <a:buFont typeface="Arial" pitchFamily="34" charset="0"/>
              <a:buChar char="•"/>
              <a:defRPr sz="1400">
                <a:latin typeface="Calibri" pitchFamily="34" charset="0"/>
              </a:defRPr>
            </a:lvl4pPr>
            <a:lvl5pPr marL="2057400" indent="-228600">
              <a:buFont typeface="Arial" pitchFamily="34" charset="0"/>
              <a:buChar char="•"/>
              <a:defRPr sz="1400"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574157" y="190260"/>
            <a:ext cx="5512444" cy="612648"/>
          </a:xfrm>
        </p:spPr>
        <p:txBody>
          <a:bodyPr>
            <a:normAutofit/>
          </a:bodyPr>
          <a:lstStyle>
            <a:lvl1pPr algn="l">
              <a:defRPr sz="2400" b="1">
                <a:latin typeface="Calibri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414" y="130207"/>
            <a:ext cx="1085438" cy="655071"/>
          </a:xfrm>
          <a:prstGeom prst="rect">
            <a:avLst/>
          </a:prstGeom>
        </p:spPr>
      </p:pic>
      <p:cxnSp>
        <p:nvCxnSpPr>
          <p:cNvPr id="9" name="Straight Connector 7"/>
          <p:cNvCxnSpPr>
            <a:cxnSpLocks noChangeShapeType="1"/>
          </p:cNvCxnSpPr>
          <p:nvPr userDrawn="1"/>
        </p:nvCxnSpPr>
        <p:spPr bwMode="auto">
          <a:xfrm>
            <a:off x="381000" y="840447"/>
            <a:ext cx="8382000" cy="1587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2895891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ew section divide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920750" y="2944004"/>
            <a:ext cx="7302500" cy="627613"/>
          </a:xfrm>
        </p:spPr>
        <p:txBody>
          <a:bodyPr lIns="0" anchor="t">
            <a:normAutofit/>
          </a:bodyPr>
          <a:lstStyle>
            <a:lvl1pPr algn="l">
              <a:defRPr sz="3500" b="1" cap="none">
                <a:solidFill>
                  <a:schemeClr val="tx1"/>
                </a:solidFill>
                <a:latin typeface="Arial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920750" y="3561500"/>
            <a:ext cx="7302500" cy="684756"/>
          </a:xfrm>
          <a:prstGeom prst="rect">
            <a:avLst/>
          </a:prstGeom>
        </p:spPr>
        <p:txBody>
          <a:bodyPr lIns="0" anchor="t" anchorCtr="0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6659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0672" y="47198"/>
            <a:ext cx="7766050" cy="1143000"/>
          </a:xfrm>
        </p:spPr>
        <p:txBody>
          <a:bodyPr lIns="0">
            <a:normAutofit/>
          </a:bodyPr>
          <a:lstStyle>
            <a:lvl1pPr algn="l">
              <a:defRPr sz="3500" b="1" i="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0750" y="1190198"/>
            <a:ext cx="7766050" cy="4927246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ts val="1920"/>
              </a:lnSpc>
              <a:spcBef>
                <a:spcPts val="0"/>
              </a:spcBef>
              <a:spcAft>
                <a:spcPts val="1700"/>
              </a:spcAft>
              <a:buFontTx/>
              <a:buNone/>
              <a:defRPr sz="1600" baseline="0">
                <a:latin typeface="Arial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962704"/>
            <a:ext cx="1849468" cy="0"/>
          </a:xfrm>
          <a:prstGeom prst="line">
            <a:avLst/>
          </a:prstGeom>
          <a:ln w="12700">
            <a:solidFill>
              <a:srgbClr val="FF461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1408" y="6344937"/>
            <a:ext cx="466725" cy="365125"/>
          </a:xfrm>
          <a:prstGeom prst="rect">
            <a:avLst/>
          </a:prstGeom>
        </p:spPr>
        <p:txBody>
          <a:bodyPr bIns="0"/>
          <a:lstStyle>
            <a:lvl1pPr algn="r">
              <a:defRPr sz="1200" b="1" i="0"/>
            </a:lvl1pPr>
          </a:lstStyle>
          <a:p>
            <a:fld id="{532E5815-A8B8-3248-99F0-470F41FB048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920750" y="6361572"/>
            <a:ext cx="1146175" cy="135779"/>
            <a:chOff x="920750" y="6361572"/>
            <a:chExt cx="1146175" cy="135779"/>
          </a:xfrm>
        </p:grpSpPr>
        <p:sp>
          <p:nvSpPr>
            <p:cNvPr id="11" name="Freeform 6"/>
            <p:cNvSpPr>
              <a:spLocks noEditPoints="1"/>
            </p:cNvSpPr>
            <p:nvPr userDrawn="1"/>
          </p:nvSpPr>
          <p:spPr bwMode="auto">
            <a:xfrm>
              <a:off x="920750" y="6361572"/>
              <a:ext cx="119882" cy="135779"/>
            </a:xfrm>
            <a:custGeom>
              <a:avLst/>
              <a:gdLst>
                <a:gd name="T0" fmla="*/ 124 w 460"/>
                <a:gd name="T1" fmla="*/ 106 h 521"/>
                <a:gd name="T2" fmla="*/ 124 w 460"/>
                <a:gd name="T3" fmla="*/ 415 h 521"/>
                <a:gd name="T4" fmla="*/ 260 w 460"/>
                <a:gd name="T5" fmla="*/ 415 h 521"/>
                <a:gd name="T6" fmla="*/ 286 w 460"/>
                <a:gd name="T7" fmla="*/ 414 h 521"/>
                <a:gd name="T8" fmla="*/ 306 w 460"/>
                <a:gd name="T9" fmla="*/ 408 h 521"/>
                <a:gd name="T10" fmla="*/ 320 w 460"/>
                <a:gd name="T11" fmla="*/ 400 h 521"/>
                <a:gd name="T12" fmla="*/ 330 w 460"/>
                <a:gd name="T13" fmla="*/ 385 h 521"/>
                <a:gd name="T14" fmla="*/ 336 w 460"/>
                <a:gd name="T15" fmla="*/ 368 h 521"/>
                <a:gd name="T16" fmla="*/ 337 w 460"/>
                <a:gd name="T17" fmla="*/ 346 h 521"/>
                <a:gd name="T18" fmla="*/ 337 w 460"/>
                <a:gd name="T19" fmla="*/ 176 h 521"/>
                <a:gd name="T20" fmla="*/ 336 w 460"/>
                <a:gd name="T21" fmla="*/ 154 h 521"/>
                <a:gd name="T22" fmla="*/ 330 w 460"/>
                <a:gd name="T23" fmla="*/ 136 h 521"/>
                <a:gd name="T24" fmla="*/ 320 w 460"/>
                <a:gd name="T25" fmla="*/ 123 h 521"/>
                <a:gd name="T26" fmla="*/ 306 w 460"/>
                <a:gd name="T27" fmla="*/ 113 h 521"/>
                <a:gd name="T28" fmla="*/ 286 w 460"/>
                <a:gd name="T29" fmla="*/ 107 h 521"/>
                <a:gd name="T30" fmla="*/ 260 w 460"/>
                <a:gd name="T31" fmla="*/ 106 h 521"/>
                <a:gd name="T32" fmla="*/ 124 w 460"/>
                <a:gd name="T33" fmla="*/ 106 h 521"/>
                <a:gd name="T34" fmla="*/ 0 w 460"/>
                <a:gd name="T35" fmla="*/ 0 h 521"/>
                <a:gd name="T36" fmla="*/ 268 w 460"/>
                <a:gd name="T37" fmla="*/ 0 h 521"/>
                <a:gd name="T38" fmla="*/ 307 w 460"/>
                <a:gd name="T39" fmla="*/ 1 h 521"/>
                <a:gd name="T40" fmla="*/ 342 w 460"/>
                <a:gd name="T41" fmla="*/ 7 h 521"/>
                <a:gd name="T42" fmla="*/ 370 w 460"/>
                <a:gd name="T43" fmla="*/ 16 h 521"/>
                <a:gd name="T44" fmla="*/ 394 w 460"/>
                <a:gd name="T45" fmla="*/ 27 h 521"/>
                <a:gd name="T46" fmla="*/ 414 w 460"/>
                <a:gd name="T47" fmla="*/ 43 h 521"/>
                <a:gd name="T48" fmla="*/ 430 w 460"/>
                <a:gd name="T49" fmla="*/ 60 h 521"/>
                <a:gd name="T50" fmla="*/ 441 w 460"/>
                <a:gd name="T51" fmla="*/ 79 h 521"/>
                <a:gd name="T52" fmla="*/ 450 w 460"/>
                <a:gd name="T53" fmla="*/ 101 h 521"/>
                <a:gd name="T54" fmla="*/ 456 w 460"/>
                <a:gd name="T55" fmla="*/ 124 h 521"/>
                <a:gd name="T56" fmla="*/ 459 w 460"/>
                <a:gd name="T57" fmla="*/ 150 h 521"/>
                <a:gd name="T58" fmla="*/ 460 w 460"/>
                <a:gd name="T59" fmla="*/ 177 h 521"/>
                <a:gd name="T60" fmla="*/ 460 w 460"/>
                <a:gd name="T61" fmla="*/ 346 h 521"/>
                <a:gd name="T62" fmla="*/ 459 w 460"/>
                <a:gd name="T63" fmla="*/ 371 h 521"/>
                <a:gd name="T64" fmla="*/ 456 w 460"/>
                <a:gd name="T65" fmla="*/ 397 h 521"/>
                <a:gd name="T66" fmla="*/ 450 w 460"/>
                <a:gd name="T67" fmla="*/ 421 h 521"/>
                <a:gd name="T68" fmla="*/ 441 w 460"/>
                <a:gd name="T69" fmla="*/ 443 h 521"/>
                <a:gd name="T70" fmla="*/ 430 w 460"/>
                <a:gd name="T71" fmla="*/ 461 h 521"/>
                <a:gd name="T72" fmla="*/ 414 w 460"/>
                <a:gd name="T73" fmla="*/ 480 h 521"/>
                <a:gd name="T74" fmla="*/ 394 w 460"/>
                <a:gd name="T75" fmla="*/ 494 h 521"/>
                <a:gd name="T76" fmla="*/ 370 w 460"/>
                <a:gd name="T77" fmla="*/ 505 h 521"/>
                <a:gd name="T78" fmla="*/ 342 w 460"/>
                <a:gd name="T79" fmla="*/ 514 h 521"/>
                <a:gd name="T80" fmla="*/ 307 w 460"/>
                <a:gd name="T81" fmla="*/ 520 h 521"/>
                <a:gd name="T82" fmla="*/ 268 w 460"/>
                <a:gd name="T83" fmla="*/ 521 h 521"/>
                <a:gd name="T84" fmla="*/ 0 w 460"/>
                <a:gd name="T85" fmla="*/ 521 h 521"/>
                <a:gd name="T86" fmla="*/ 0 w 460"/>
                <a:gd name="T87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60" h="521">
                  <a:moveTo>
                    <a:pt x="124" y="106"/>
                  </a:moveTo>
                  <a:lnTo>
                    <a:pt x="124" y="415"/>
                  </a:lnTo>
                  <a:lnTo>
                    <a:pt x="260" y="415"/>
                  </a:lnTo>
                  <a:lnTo>
                    <a:pt x="286" y="414"/>
                  </a:lnTo>
                  <a:lnTo>
                    <a:pt x="306" y="408"/>
                  </a:lnTo>
                  <a:lnTo>
                    <a:pt x="320" y="400"/>
                  </a:lnTo>
                  <a:lnTo>
                    <a:pt x="330" y="385"/>
                  </a:lnTo>
                  <a:lnTo>
                    <a:pt x="336" y="368"/>
                  </a:lnTo>
                  <a:lnTo>
                    <a:pt x="337" y="346"/>
                  </a:lnTo>
                  <a:lnTo>
                    <a:pt x="337" y="176"/>
                  </a:lnTo>
                  <a:lnTo>
                    <a:pt x="336" y="154"/>
                  </a:lnTo>
                  <a:lnTo>
                    <a:pt x="330" y="136"/>
                  </a:lnTo>
                  <a:lnTo>
                    <a:pt x="320" y="123"/>
                  </a:lnTo>
                  <a:lnTo>
                    <a:pt x="306" y="113"/>
                  </a:lnTo>
                  <a:lnTo>
                    <a:pt x="286" y="107"/>
                  </a:lnTo>
                  <a:lnTo>
                    <a:pt x="260" y="106"/>
                  </a:lnTo>
                  <a:lnTo>
                    <a:pt x="124" y="106"/>
                  </a:lnTo>
                  <a:close/>
                  <a:moveTo>
                    <a:pt x="0" y="0"/>
                  </a:moveTo>
                  <a:lnTo>
                    <a:pt x="268" y="0"/>
                  </a:lnTo>
                  <a:lnTo>
                    <a:pt x="307" y="1"/>
                  </a:lnTo>
                  <a:lnTo>
                    <a:pt x="342" y="7"/>
                  </a:lnTo>
                  <a:lnTo>
                    <a:pt x="370" y="16"/>
                  </a:lnTo>
                  <a:lnTo>
                    <a:pt x="394" y="27"/>
                  </a:lnTo>
                  <a:lnTo>
                    <a:pt x="414" y="43"/>
                  </a:lnTo>
                  <a:lnTo>
                    <a:pt x="430" y="60"/>
                  </a:lnTo>
                  <a:lnTo>
                    <a:pt x="441" y="79"/>
                  </a:lnTo>
                  <a:lnTo>
                    <a:pt x="450" y="101"/>
                  </a:lnTo>
                  <a:lnTo>
                    <a:pt x="456" y="124"/>
                  </a:lnTo>
                  <a:lnTo>
                    <a:pt x="459" y="150"/>
                  </a:lnTo>
                  <a:lnTo>
                    <a:pt x="460" y="177"/>
                  </a:lnTo>
                  <a:lnTo>
                    <a:pt x="460" y="346"/>
                  </a:lnTo>
                  <a:lnTo>
                    <a:pt x="459" y="371"/>
                  </a:lnTo>
                  <a:lnTo>
                    <a:pt x="456" y="397"/>
                  </a:lnTo>
                  <a:lnTo>
                    <a:pt x="450" y="421"/>
                  </a:lnTo>
                  <a:lnTo>
                    <a:pt x="441" y="443"/>
                  </a:lnTo>
                  <a:lnTo>
                    <a:pt x="430" y="461"/>
                  </a:lnTo>
                  <a:lnTo>
                    <a:pt x="414" y="480"/>
                  </a:lnTo>
                  <a:lnTo>
                    <a:pt x="394" y="494"/>
                  </a:lnTo>
                  <a:lnTo>
                    <a:pt x="370" y="505"/>
                  </a:lnTo>
                  <a:lnTo>
                    <a:pt x="342" y="514"/>
                  </a:lnTo>
                  <a:lnTo>
                    <a:pt x="307" y="520"/>
                  </a:lnTo>
                  <a:lnTo>
                    <a:pt x="268" y="521"/>
                  </a:lnTo>
                  <a:lnTo>
                    <a:pt x="0" y="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 userDrawn="1"/>
          </p:nvSpPr>
          <p:spPr bwMode="auto">
            <a:xfrm>
              <a:off x="1128980" y="6361572"/>
              <a:ext cx="133694" cy="135779"/>
            </a:xfrm>
            <a:custGeom>
              <a:avLst/>
              <a:gdLst>
                <a:gd name="T0" fmla="*/ 126 w 513"/>
                <a:gd name="T1" fmla="*/ 101 h 521"/>
                <a:gd name="T2" fmla="*/ 126 w 513"/>
                <a:gd name="T3" fmla="*/ 270 h 521"/>
                <a:gd name="T4" fmla="*/ 277 w 513"/>
                <a:gd name="T5" fmla="*/ 270 h 521"/>
                <a:gd name="T6" fmla="*/ 298 w 513"/>
                <a:gd name="T7" fmla="*/ 268 h 521"/>
                <a:gd name="T8" fmla="*/ 314 w 513"/>
                <a:gd name="T9" fmla="*/ 264 h 521"/>
                <a:gd name="T10" fmla="*/ 327 w 513"/>
                <a:gd name="T11" fmla="*/ 256 h 521"/>
                <a:gd name="T12" fmla="*/ 335 w 513"/>
                <a:gd name="T13" fmla="*/ 246 h 521"/>
                <a:gd name="T14" fmla="*/ 339 w 513"/>
                <a:gd name="T15" fmla="*/ 231 h 521"/>
                <a:gd name="T16" fmla="*/ 341 w 513"/>
                <a:gd name="T17" fmla="*/ 214 h 521"/>
                <a:gd name="T18" fmla="*/ 341 w 513"/>
                <a:gd name="T19" fmla="*/ 153 h 521"/>
                <a:gd name="T20" fmla="*/ 339 w 513"/>
                <a:gd name="T21" fmla="*/ 133 h 521"/>
                <a:gd name="T22" fmla="*/ 332 w 513"/>
                <a:gd name="T23" fmla="*/ 119 h 521"/>
                <a:gd name="T24" fmla="*/ 321 w 513"/>
                <a:gd name="T25" fmla="*/ 109 h 521"/>
                <a:gd name="T26" fmla="*/ 304 w 513"/>
                <a:gd name="T27" fmla="*/ 103 h 521"/>
                <a:gd name="T28" fmla="*/ 281 w 513"/>
                <a:gd name="T29" fmla="*/ 101 h 521"/>
                <a:gd name="T30" fmla="*/ 126 w 513"/>
                <a:gd name="T31" fmla="*/ 101 h 521"/>
                <a:gd name="T32" fmla="*/ 0 w 513"/>
                <a:gd name="T33" fmla="*/ 0 h 521"/>
                <a:gd name="T34" fmla="*/ 280 w 513"/>
                <a:gd name="T35" fmla="*/ 0 h 521"/>
                <a:gd name="T36" fmla="*/ 322 w 513"/>
                <a:gd name="T37" fmla="*/ 1 h 521"/>
                <a:gd name="T38" fmla="*/ 358 w 513"/>
                <a:gd name="T39" fmla="*/ 9 h 521"/>
                <a:gd name="T40" fmla="*/ 388 w 513"/>
                <a:gd name="T41" fmla="*/ 17 h 521"/>
                <a:gd name="T42" fmla="*/ 412 w 513"/>
                <a:gd name="T43" fmla="*/ 31 h 521"/>
                <a:gd name="T44" fmla="*/ 431 w 513"/>
                <a:gd name="T45" fmla="*/ 47 h 521"/>
                <a:gd name="T46" fmla="*/ 445 w 513"/>
                <a:gd name="T47" fmla="*/ 67 h 521"/>
                <a:gd name="T48" fmla="*/ 455 w 513"/>
                <a:gd name="T49" fmla="*/ 91 h 521"/>
                <a:gd name="T50" fmla="*/ 461 w 513"/>
                <a:gd name="T51" fmla="*/ 117 h 521"/>
                <a:gd name="T52" fmla="*/ 462 w 513"/>
                <a:gd name="T53" fmla="*/ 147 h 521"/>
                <a:gd name="T54" fmla="*/ 462 w 513"/>
                <a:gd name="T55" fmla="*/ 221 h 521"/>
                <a:gd name="T56" fmla="*/ 461 w 513"/>
                <a:gd name="T57" fmla="*/ 254 h 521"/>
                <a:gd name="T58" fmla="*/ 453 w 513"/>
                <a:gd name="T59" fmla="*/ 281 h 521"/>
                <a:gd name="T60" fmla="*/ 441 w 513"/>
                <a:gd name="T61" fmla="*/ 306 h 521"/>
                <a:gd name="T62" fmla="*/ 421 w 513"/>
                <a:gd name="T63" fmla="*/ 326 h 521"/>
                <a:gd name="T64" fmla="*/ 394 w 513"/>
                <a:gd name="T65" fmla="*/ 344 h 521"/>
                <a:gd name="T66" fmla="*/ 513 w 513"/>
                <a:gd name="T67" fmla="*/ 521 h 521"/>
                <a:gd name="T68" fmla="*/ 372 w 513"/>
                <a:gd name="T69" fmla="*/ 521 h 521"/>
                <a:gd name="T70" fmla="*/ 270 w 513"/>
                <a:gd name="T71" fmla="*/ 368 h 521"/>
                <a:gd name="T72" fmla="*/ 126 w 513"/>
                <a:gd name="T73" fmla="*/ 368 h 521"/>
                <a:gd name="T74" fmla="*/ 126 w 513"/>
                <a:gd name="T75" fmla="*/ 521 h 521"/>
                <a:gd name="T76" fmla="*/ 0 w 513"/>
                <a:gd name="T77" fmla="*/ 521 h 521"/>
                <a:gd name="T78" fmla="*/ 0 w 513"/>
                <a:gd name="T79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13" h="521">
                  <a:moveTo>
                    <a:pt x="126" y="101"/>
                  </a:moveTo>
                  <a:lnTo>
                    <a:pt x="126" y="270"/>
                  </a:lnTo>
                  <a:lnTo>
                    <a:pt x="277" y="270"/>
                  </a:lnTo>
                  <a:lnTo>
                    <a:pt x="298" y="268"/>
                  </a:lnTo>
                  <a:lnTo>
                    <a:pt x="314" y="264"/>
                  </a:lnTo>
                  <a:lnTo>
                    <a:pt x="327" y="256"/>
                  </a:lnTo>
                  <a:lnTo>
                    <a:pt x="335" y="246"/>
                  </a:lnTo>
                  <a:lnTo>
                    <a:pt x="339" y="231"/>
                  </a:lnTo>
                  <a:lnTo>
                    <a:pt x="341" y="214"/>
                  </a:lnTo>
                  <a:lnTo>
                    <a:pt x="341" y="153"/>
                  </a:lnTo>
                  <a:lnTo>
                    <a:pt x="339" y="133"/>
                  </a:lnTo>
                  <a:lnTo>
                    <a:pt x="332" y="119"/>
                  </a:lnTo>
                  <a:lnTo>
                    <a:pt x="321" y="109"/>
                  </a:lnTo>
                  <a:lnTo>
                    <a:pt x="304" y="103"/>
                  </a:lnTo>
                  <a:lnTo>
                    <a:pt x="281" y="101"/>
                  </a:lnTo>
                  <a:lnTo>
                    <a:pt x="126" y="101"/>
                  </a:lnTo>
                  <a:close/>
                  <a:moveTo>
                    <a:pt x="0" y="0"/>
                  </a:moveTo>
                  <a:lnTo>
                    <a:pt x="280" y="0"/>
                  </a:lnTo>
                  <a:lnTo>
                    <a:pt x="322" y="1"/>
                  </a:lnTo>
                  <a:lnTo>
                    <a:pt x="358" y="9"/>
                  </a:lnTo>
                  <a:lnTo>
                    <a:pt x="388" y="17"/>
                  </a:lnTo>
                  <a:lnTo>
                    <a:pt x="412" y="31"/>
                  </a:lnTo>
                  <a:lnTo>
                    <a:pt x="431" y="47"/>
                  </a:lnTo>
                  <a:lnTo>
                    <a:pt x="445" y="67"/>
                  </a:lnTo>
                  <a:lnTo>
                    <a:pt x="455" y="91"/>
                  </a:lnTo>
                  <a:lnTo>
                    <a:pt x="461" y="117"/>
                  </a:lnTo>
                  <a:lnTo>
                    <a:pt x="462" y="147"/>
                  </a:lnTo>
                  <a:lnTo>
                    <a:pt x="462" y="221"/>
                  </a:lnTo>
                  <a:lnTo>
                    <a:pt x="461" y="254"/>
                  </a:lnTo>
                  <a:lnTo>
                    <a:pt x="453" y="281"/>
                  </a:lnTo>
                  <a:lnTo>
                    <a:pt x="441" y="306"/>
                  </a:lnTo>
                  <a:lnTo>
                    <a:pt x="421" y="326"/>
                  </a:lnTo>
                  <a:lnTo>
                    <a:pt x="394" y="344"/>
                  </a:lnTo>
                  <a:lnTo>
                    <a:pt x="513" y="521"/>
                  </a:lnTo>
                  <a:lnTo>
                    <a:pt x="372" y="521"/>
                  </a:lnTo>
                  <a:lnTo>
                    <a:pt x="270" y="368"/>
                  </a:lnTo>
                  <a:lnTo>
                    <a:pt x="126" y="368"/>
                  </a:lnTo>
                  <a:lnTo>
                    <a:pt x="126" y="521"/>
                  </a:lnTo>
                  <a:lnTo>
                    <a:pt x="0" y="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1333039" y="6361572"/>
              <a:ext cx="144379" cy="135779"/>
            </a:xfrm>
            <a:custGeom>
              <a:avLst/>
              <a:gdLst>
                <a:gd name="T0" fmla="*/ 199 w 554"/>
                <a:gd name="T1" fmla="*/ 0 h 521"/>
                <a:gd name="T2" fmla="*/ 355 w 554"/>
                <a:gd name="T3" fmla="*/ 0 h 521"/>
                <a:gd name="T4" fmla="*/ 554 w 554"/>
                <a:gd name="T5" fmla="*/ 521 h 521"/>
                <a:gd name="T6" fmla="*/ 429 w 554"/>
                <a:gd name="T7" fmla="*/ 521 h 521"/>
                <a:gd name="T8" fmla="*/ 276 w 554"/>
                <a:gd name="T9" fmla="*/ 111 h 521"/>
                <a:gd name="T10" fmla="*/ 125 w 554"/>
                <a:gd name="T11" fmla="*/ 521 h 521"/>
                <a:gd name="T12" fmla="*/ 0 w 554"/>
                <a:gd name="T13" fmla="*/ 521 h 521"/>
                <a:gd name="T14" fmla="*/ 199 w 554"/>
                <a:gd name="T15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4" h="521">
                  <a:moveTo>
                    <a:pt x="199" y="0"/>
                  </a:moveTo>
                  <a:lnTo>
                    <a:pt x="355" y="0"/>
                  </a:lnTo>
                  <a:lnTo>
                    <a:pt x="554" y="521"/>
                  </a:lnTo>
                  <a:lnTo>
                    <a:pt x="429" y="521"/>
                  </a:lnTo>
                  <a:lnTo>
                    <a:pt x="276" y="111"/>
                  </a:lnTo>
                  <a:lnTo>
                    <a:pt x="125" y="521"/>
                  </a:lnTo>
                  <a:lnTo>
                    <a:pt x="0" y="521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FF2302"/>
            </a:solidFill>
            <a:ln w="0">
              <a:solidFill>
                <a:srgbClr val="FF230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 userDrawn="1"/>
          </p:nvSpPr>
          <p:spPr bwMode="auto">
            <a:xfrm>
              <a:off x="1550390" y="6361572"/>
              <a:ext cx="118318" cy="135779"/>
            </a:xfrm>
            <a:custGeom>
              <a:avLst/>
              <a:gdLst>
                <a:gd name="T0" fmla="*/ 125 w 454"/>
                <a:gd name="T1" fmla="*/ 101 h 521"/>
                <a:gd name="T2" fmla="*/ 125 w 454"/>
                <a:gd name="T3" fmla="*/ 274 h 521"/>
                <a:gd name="T4" fmla="*/ 268 w 454"/>
                <a:gd name="T5" fmla="*/ 274 h 521"/>
                <a:gd name="T6" fmla="*/ 292 w 454"/>
                <a:gd name="T7" fmla="*/ 271 h 521"/>
                <a:gd name="T8" fmla="*/ 310 w 454"/>
                <a:gd name="T9" fmla="*/ 266 h 521"/>
                <a:gd name="T10" fmla="*/ 322 w 454"/>
                <a:gd name="T11" fmla="*/ 256 h 521"/>
                <a:gd name="T12" fmla="*/ 329 w 454"/>
                <a:gd name="T13" fmla="*/ 240 h 521"/>
                <a:gd name="T14" fmla="*/ 332 w 454"/>
                <a:gd name="T15" fmla="*/ 221 h 521"/>
                <a:gd name="T16" fmla="*/ 332 w 454"/>
                <a:gd name="T17" fmla="*/ 153 h 521"/>
                <a:gd name="T18" fmla="*/ 329 w 454"/>
                <a:gd name="T19" fmla="*/ 134 h 521"/>
                <a:gd name="T20" fmla="*/ 322 w 454"/>
                <a:gd name="T21" fmla="*/ 120 h 521"/>
                <a:gd name="T22" fmla="*/ 310 w 454"/>
                <a:gd name="T23" fmla="*/ 109 h 521"/>
                <a:gd name="T24" fmla="*/ 292 w 454"/>
                <a:gd name="T25" fmla="*/ 103 h 521"/>
                <a:gd name="T26" fmla="*/ 268 w 454"/>
                <a:gd name="T27" fmla="*/ 101 h 521"/>
                <a:gd name="T28" fmla="*/ 125 w 454"/>
                <a:gd name="T29" fmla="*/ 101 h 521"/>
                <a:gd name="T30" fmla="*/ 0 w 454"/>
                <a:gd name="T31" fmla="*/ 0 h 521"/>
                <a:gd name="T32" fmla="*/ 272 w 454"/>
                <a:gd name="T33" fmla="*/ 0 h 521"/>
                <a:gd name="T34" fmla="*/ 315 w 454"/>
                <a:gd name="T35" fmla="*/ 1 h 521"/>
                <a:gd name="T36" fmla="*/ 350 w 454"/>
                <a:gd name="T37" fmla="*/ 9 h 521"/>
                <a:gd name="T38" fmla="*/ 380 w 454"/>
                <a:gd name="T39" fmla="*/ 17 h 521"/>
                <a:gd name="T40" fmla="*/ 404 w 454"/>
                <a:gd name="T41" fmla="*/ 31 h 521"/>
                <a:gd name="T42" fmla="*/ 424 w 454"/>
                <a:gd name="T43" fmla="*/ 47 h 521"/>
                <a:gd name="T44" fmla="*/ 437 w 454"/>
                <a:gd name="T45" fmla="*/ 67 h 521"/>
                <a:gd name="T46" fmla="*/ 447 w 454"/>
                <a:gd name="T47" fmla="*/ 91 h 521"/>
                <a:gd name="T48" fmla="*/ 453 w 454"/>
                <a:gd name="T49" fmla="*/ 117 h 521"/>
                <a:gd name="T50" fmla="*/ 454 w 454"/>
                <a:gd name="T51" fmla="*/ 147 h 521"/>
                <a:gd name="T52" fmla="*/ 454 w 454"/>
                <a:gd name="T53" fmla="*/ 227 h 521"/>
                <a:gd name="T54" fmla="*/ 453 w 454"/>
                <a:gd name="T55" fmla="*/ 256 h 521"/>
                <a:gd name="T56" fmla="*/ 446 w 454"/>
                <a:gd name="T57" fmla="*/ 283 h 521"/>
                <a:gd name="T58" fmla="*/ 436 w 454"/>
                <a:gd name="T59" fmla="*/ 307 h 521"/>
                <a:gd name="T60" fmla="*/ 422 w 454"/>
                <a:gd name="T61" fmla="*/ 327 h 521"/>
                <a:gd name="T62" fmla="*/ 402 w 454"/>
                <a:gd name="T63" fmla="*/ 344 h 521"/>
                <a:gd name="T64" fmla="*/ 376 w 454"/>
                <a:gd name="T65" fmla="*/ 357 h 521"/>
                <a:gd name="T66" fmla="*/ 346 w 454"/>
                <a:gd name="T67" fmla="*/ 367 h 521"/>
                <a:gd name="T68" fmla="*/ 309 w 454"/>
                <a:gd name="T69" fmla="*/ 373 h 521"/>
                <a:gd name="T70" fmla="*/ 266 w 454"/>
                <a:gd name="T71" fmla="*/ 374 h 521"/>
                <a:gd name="T72" fmla="*/ 125 w 454"/>
                <a:gd name="T73" fmla="*/ 374 h 521"/>
                <a:gd name="T74" fmla="*/ 125 w 454"/>
                <a:gd name="T75" fmla="*/ 521 h 521"/>
                <a:gd name="T76" fmla="*/ 0 w 454"/>
                <a:gd name="T77" fmla="*/ 521 h 521"/>
                <a:gd name="T78" fmla="*/ 0 w 454"/>
                <a:gd name="T79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54" h="521">
                  <a:moveTo>
                    <a:pt x="125" y="101"/>
                  </a:moveTo>
                  <a:lnTo>
                    <a:pt x="125" y="274"/>
                  </a:lnTo>
                  <a:lnTo>
                    <a:pt x="268" y="274"/>
                  </a:lnTo>
                  <a:lnTo>
                    <a:pt x="292" y="271"/>
                  </a:lnTo>
                  <a:lnTo>
                    <a:pt x="310" y="266"/>
                  </a:lnTo>
                  <a:lnTo>
                    <a:pt x="322" y="256"/>
                  </a:lnTo>
                  <a:lnTo>
                    <a:pt x="329" y="240"/>
                  </a:lnTo>
                  <a:lnTo>
                    <a:pt x="332" y="221"/>
                  </a:lnTo>
                  <a:lnTo>
                    <a:pt x="332" y="153"/>
                  </a:lnTo>
                  <a:lnTo>
                    <a:pt x="329" y="134"/>
                  </a:lnTo>
                  <a:lnTo>
                    <a:pt x="322" y="120"/>
                  </a:lnTo>
                  <a:lnTo>
                    <a:pt x="310" y="109"/>
                  </a:lnTo>
                  <a:lnTo>
                    <a:pt x="292" y="103"/>
                  </a:lnTo>
                  <a:lnTo>
                    <a:pt x="268" y="101"/>
                  </a:lnTo>
                  <a:lnTo>
                    <a:pt x="125" y="101"/>
                  </a:lnTo>
                  <a:close/>
                  <a:moveTo>
                    <a:pt x="0" y="0"/>
                  </a:moveTo>
                  <a:lnTo>
                    <a:pt x="272" y="0"/>
                  </a:lnTo>
                  <a:lnTo>
                    <a:pt x="315" y="1"/>
                  </a:lnTo>
                  <a:lnTo>
                    <a:pt x="350" y="9"/>
                  </a:lnTo>
                  <a:lnTo>
                    <a:pt x="380" y="17"/>
                  </a:lnTo>
                  <a:lnTo>
                    <a:pt x="404" y="31"/>
                  </a:lnTo>
                  <a:lnTo>
                    <a:pt x="424" y="47"/>
                  </a:lnTo>
                  <a:lnTo>
                    <a:pt x="437" y="67"/>
                  </a:lnTo>
                  <a:lnTo>
                    <a:pt x="447" y="91"/>
                  </a:lnTo>
                  <a:lnTo>
                    <a:pt x="453" y="117"/>
                  </a:lnTo>
                  <a:lnTo>
                    <a:pt x="454" y="147"/>
                  </a:lnTo>
                  <a:lnTo>
                    <a:pt x="454" y="227"/>
                  </a:lnTo>
                  <a:lnTo>
                    <a:pt x="453" y="256"/>
                  </a:lnTo>
                  <a:lnTo>
                    <a:pt x="446" y="283"/>
                  </a:lnTo>
                  <a:lnTo>
                    <a:pt x="436" y="307"/>
                  </a:lnTo>
                  <a:lnTo>
                    <a:pt x="422" y="327"/>
                  </a:lnTo>
                  <a:lnTo>
                    <a:pt x="402" y="344"/>
                  </a:lnTo>
                  <a:lnTo>
                    <a:pt x="376" y="357"/>
                  </a:lnTo>
                  <a:lnTo>
                    <a:pt x="346" y="367"/>
                  </a:lnTo>
                  <a:lnTo>
                    <a:pt x="309" y="373"/>
                  </a:lnTo>
                  <a:lnTo>
                    <a:pt x="266" y="374"/>
                  </a:lnTo>
                  <a:lnTo>
                    <a:pt x="125" y="374"/>
                  </a:lnTo>
                  <a:lnTo>
                    <a:pt x="125" y="521"/>
                  </a:lnTo>
                  <a:lnTo>
                    <a:pt x="0" y="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1747674" y="6361572"/>
              <a:ext cx="104245" cy="135779"/>
            </a:xfrm>
            <a:custGeom>
              <a:avLst/>
              <a:gdLst>
                <a:gd name="T0" fmla="*/ 0 w 400"/>
                <a:gd name="T1" fmla="*/ 0 h 521"/>
                <a:gd name="T2" fmla="*/ 400 w 400"/>
                <a:gd name="T3" fmla="*/ 0 h 521"/>
                <a:gd name="T4" fmla="*/ 400 w 400"/>
                <a:gd name="T5" fmla="*/ 103 h 521"/>
                <a:gd name="T6" fmla="*/ 124 w 400"/>
                <a:gd name="T7" fmla="*/ 103 h 521"/>
                <a:gd name="T8" fmla="*/ 124 w 400"/>
                <a:gd name="T9" fmla="*/ 204 h 521"/>
                <a:gd name="T10" fmla="*/ 382 w 400"/>
                <a:gd name="T11" fmla="*/ 204 h 521"/>
                <a:gd name="T12" fmla="*/ 382 w 400"/>
                <a:gd name="T13" fmla="*/ 307 h 521"/>
                <a:gd name="T14" fmla="*/ 124 w 400"/>
                <a:gd name="T15" fmla="*/ 307 h 521"/>
                <a:gd name="T16" fmla="*/ 124 w 400"/>
                <a:gd name="T17" fmla="*/ 420 h 521"/>
                <a:gd name="T18" fmla="*/ 400 w 400"/>
                <a:gd name="T19" fmla="*/ 420 h 521"/>
                <a:gd name="T20" fmla="*/ 400 w 400"/>
                <a:gd name="T21" fmla="*/ 521 h 521"/>
                <a:gd name="T22" fmla="*/ 0 w 400"/>
                <a:gd name="T23" fmla="*/ 521 h 521"/>
                <a:gd name="T24" fmla="*/ 0 w 400"/>
                <a:gd name="T25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0" h="521">
                  <a:moveTo>
                    <a:pt x="0" y="0"/>
                  </a:moveTo>
                  <a:lnTo>
                    <a:pt x="400" y="0"/>
                  </a:lnTo>
                  <a:lnTo>
                    <a:pt x="400" y="103"/>
                  </a:lnTo>
                  <a:lnTo>
                    <a:pt x="124" y="103"/>
                  </a:lnTo>
                  <a:lnTo>
                    <a:pt x="124" y="204"/>
                  </a:lnTo>
                  <a:lnTo>
                    <a:pt x="382" y="204"/>
                  </a:lnTo>
                  <a:lnTo>
                    <a:pt x="382" y="307"/>
                  </a:lnTo>
                  <a:lnTo>
                    <a:pt x="124" y="307"/>
                  </a:lnTo>
                  <a:lnTo>
                    <a:pt x="124" y="420"/>
                  </a:lnTo>
                  <a:lnTo>
                    <a:pt x="400" y="420"/>
                  </a:lnTo>
                  <a:lnTo>
                    <a:pt x="400" y="521"/>
                  </a:lnTo>
                  <a:lnTo>
                    <a:pt x="0" y="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 noEditPoints="1"/>
            </p:cNvSpPr>
            <p:nvPr userDrawn="1"/>
          </p:nvSpPr>
          <p:spPr bwMode="auto">
            <a:xfrm>
              <a:off x="1933752" y="6361572"/>
              <a:ext cx="133173" cy="135779"/>
            </a:xfrm>
            <a:custGeom>
              <a:avLst/>
              <a:gdLst>
                <a:gd name="T0" fmla="*/ 124 w 511"/>
                <a:gd name="T1" fmla="*/ 101 h 521"/>
                <a:gd name="T2" fmla="*/ 124 w 511"/>
                <a:gd name="T3" fmla="*/ 270 h 521"/>
                <a:gd name="T4" fmla="*/ 276 w 511"/>
                <a:gd name="T5" fmla="*/ 270 h 521"/>
                <a:gd name="T6" fmla="*/ 296 w 511"/>
                <a:gd name="T7" fmla="*/ 268 h 521"/>
                <a:gd name="T8" fmla="*/ 313 w 511"/>
                <a:gd name="T9" fmla="*/ 264 h 521"/>
                <a:gd name="T10" fmla="*/ 325 w 511"/>
                <a:gd name="T11" fmla="*/ 256 h 521"/>
                <a:gd name="T12" fmla="*/ 333 w 511"/>
                <a:gd name="T13" fmla="*/ 246 h 521"/>
                <a:gd name="T14" fmla="*/ 338 w 511"/>
                <a:gd name="T15" fmla="*/ 231 h 521"/>
                <a:gd name="T16" fmla="*/ 339 w 511"/>
                <a:gd name="T17" fmla="*/ 214 h 521"/>
                <a:gd name="T18" fmla="*/ 339 w 511"/>
                <a:gd name="T19" fmla="*/ 153 h 521"/>
                <a:gd name="T20" fmla="*/ 338 w 511"/>
                <a:gd name="T21" fmla="*/ 133 h 521"/>
                <a:gd name="T22" fmla="*/ 330 w 511"/>
                <a:gd name="T23" fmla="*/ 119 h 521"/>
                <a:gd name="T24" fmla="*/ 319 w 511"/>
                <a:gd name="T25" fmla="*/ 109 h 521"/>
                <a:gd name="T26" fmla="*/ 302 w 511"/>
                <a:gd name="T27" fmla="*/ 103 h 521"/>
                <a:gd name="T28" fmla="*/ 279 w 511"/>
                <a:gd name="T29" fmla="*/ 101 h 521"/>
                <a:gd name="T30" fmla="*/ 124 w 511"/>
                <a:gd name="T31" fmla="*/ 101 h 521"/>
                <a:gd name="T32" fmla="*/ 0 w 511"/>
                <a:gd name="T33" fmla="*/ 0 h 521"/>
                <a:gd name="T34" fmla="*/ 279 w 511"/>
                <a:gd name="T35" fmla="*/ 0 h 521"/>
                <a:gd name="T36" fmla="*/ 320 w 511"/>
                <a:gd name="T37" fmla="*/ 1 h 521"/>
                <a:gd name="T38" fmla="*/ 358 w 511"/>
                <a:gd name="T39" fmla="*/ 9 h 521"/>
                <a:gd name="T40" fmla="*/ 387 w 511"/>
                <a:gd name="T41" fmla="*/ 17 h 521"/>
                <a:gd name="T42" fmla="*/ 412 w 511"/>
                <a:gd name="T43" fmla="*/ 31 h 521"/>
                <a:gd name="T44" fmla="*/ 430 w 511"/>
                <a:gd name="T45" fmla="*/ 47 h 521"/>
                <a:gd name="T46" fmla="*/ 444 w 511"/>
                <a:gd name="T47" fmla="*/ 67 h 521"/>
                <a:gd name="T48" fmla="*/ 453 w 511"/>
                <a:gd name="T49" fmla="*/ 91 h 521"/>
                <a:gd name="T50" fmla="*/ 459 w 511"/>
                <a:gd name="T51" fmla="*/ 117 h 521"/>
                <a:gd name="T52" fmla="*/ 460 w 511"/>
                <a:gd name="T53" fmla="*/ 147 h 521"/>
                <a:gd name="T54" fmla="*/ 460 w 511"/>
                <a:gd name="T55" fmla="*/ 221 h 521"/>
                <a:gd name="T56" fmla="*/ 459 w 511"/>
                <a:gd name="T57" fmla="*/ 254 h 521"/>
                <a:gd name="T58" fmla="*/ 452 w 511"/>
                <a:gd name="T59" fmla="*/ 281 h 521"/>
                <a:gd name="T60" fmla="*/ 439 w 511"/>
                <a:gd name="T61" fmla="*/ 306 h 521"/>
                <a:gd name="T62" fmla="*/ 419 w 511"/>
                <a:gd name="T63" fmla="*/ 326 h 521"/>
                <a:gd name="T64" fmla="*/ 392 w 511"/>
                <a:gd name="T65" fmla="*/ 344 h 521"/>
                <a:gd name="T66" fmla="*/ 511 w 511"/>
                <a:gd name="T67" fmla="*/ 521 h 521"/>
                <a:gd name="T68" fmla="*/ 370 w 511"/>
                <a:gd name="T69" fmla="*/ 521 h 521"/>
                <a:gd name="T70" fmla="*/ 269 w 511"/>
                <a:gd name="T71" fmla="*/ 368 h 521"/>
                <a:gd name="T72" fmla="*/ 124 w 511"/>
                <a:gd name="T73" fmla="*/ 368 h 521"/>
                <a:gd name="T74" fmla="*/ 124 w 511"/>
                <a:gd name="T75" fmla="*/ 521 h 521"/>
                <a:gd name="T76" fmla="*/ 0 w 511"/>
                <a:gd name="T77" fmla="*/ 521 h 521"/>
                <a:gd name="T78" fmla="*/ 0 w 511"/>
                <a:gd name="T79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11" h="521">
                  <a:moveTo>
                    <a:pt x="124" y="101"/>
                  </a:moveTo>
                  <a:lnTo>
                    <a:pt x="124" y="270"/>
                  </a:lnTo>
                  <a:lnTo>
                    <a:pt x="276" y="270"/>
                  </a:lnTo>
                  <a:lnTo>
                    <a:pt x="296" y="268"/>
                  </a:lnTo>
                  <a:lnTo>
                    <a:pt x="313" y="264"/>
                  </a:lnTo>
                  <a:lnTo>
                    <a:pt x="325" y="256"/>
                  </a:lnTo>
                  <a:lnTo>
                    <a:pt x="333" y="246"/>
                  </a:lnTo>
                  <a:lnTo>
                    <a:pt x="338" y="231"/>
                  </a:lnTo>
                  <a:lnTo>
                    <a:pt x="339" y="214"/>
                  </a:lnTo>
                  <a:lnTo>
                    <a:pt x="339" y="153"/>
                  </a:lnTo>
                  <a:lnTo>
                    <a:pt x="338" y="133"/>
                  </a:lnTo>
                  <a:lnTo>
                    <a:pt x="330" y="119"/>
                  </a:lnTo>
                  <a:lnTo>
                    <a:pt x="319" y="109"/>
                  </a:lnTo>
                  <a:lnTo>
                    <a:pt x="302" y="103"/>
                  </a:lnTo>
                  <a:lnTo>
                    <a:pt x="279" y="101"/>
                  </a:lnTo>
                  <a:lnTo>
                    <a:pt x="124" y="101"/>
                  </a:lnTo>
                  <a:close/>
                  <a:moveTo>
                    <a:pt x="0" y="0"/>
                  </a:moveTo>
                  <a:lnTo>
                    <a:pt x="279" y="0"/>
                  </a:lnTo>
                  <a:lnTo>
                    <a:pt x="320" y="1"/>
                  </a:lnTo>
                  <a:lnTo>
                    <a:pt x="358" y="9"/>
                  </a:lnTo>
                  <a:lnTo>
                    <a:pt x="387" y="17"/>
                  </a:lnTo>
                  <a:lnTo>
                    <a:pt x="412" y="31"/>
                  </a:lnTo>
                  <a:lnTo>
                    <a:pt x="430" y="47"/>
                  </a:lnTo>
                  <a:lnTo>
                    <a:pt x="444" y="67"/>
                  </a:lnTo>
                  <a:lnTo>
                    <a:pt x="453" y="91"/>
                  </a:lnTo>
                  <a:lnTo>
                    <a:pt x="459" y="117"/>
                  </a:lnTo>
                  <a:lnTo>
                    <a:pt x="460" y="147"/>
                  </a:lnTo>
                  <a:lnTo>
                    <a:pt x="460" y="221"/>
                  </a:lnTo>
                  <a:lnTo>
                    <a:pt x="459" y="254"/>
                  </a:lnTo>
                  <a:lnTo>
                    <a:pt x="452" y="281"/>
                  </a:lnTo>
                  <a:lnTo>
                    <a:pt x="439" y="306"/>
                  </a:lnTo>
                  <a:lnTo>
                    <a:pt x="419" y="326"/>
                  </a:lnTo>
                  <a:lnTo>
                    <a:pt x="392" y="344"/>
                  </a:lnTo>
                  <a:lnTo>
                    <a:pt x="511" y="521"/>
                  </a:lnTo>
                  <a:lnTo>
                    <a:pt x="370" y="521"/>
                  </a:lnTo>
                  <a:lnTo>
                    <a:pt x="269" y="368"/>
                  </a:lnTo>
                  <a:lnTo>
                    <a:pt x="124" y="368"/>
                  </a:lnTo>
                  <a:lnTo>
                    <a:pt x="124" y="521"/>
                  </a:lnTo>
                  <a:lnTo>
                    <a:pt x="0" y="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92560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ar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0672" y="47198"/>
            <a:ext cx="7766050" cy="1143000"/>
          </a:xfrm>
        </p:spPr>
        <p:txBody>
          <a:bodyPr lIns="0">
            <a:normAutofit/>
          </a:bodyPr>
          <a:lstStyle>
            <a:lvl1pPr algn="l">
              <a:defRPr sz="3500" b="1" i="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0750" y="1190198"/>
            <a:ext cx="7766050" cy="4927246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ts val="3200"/>
              </a:lnSpc>
              <a:spcBef>
                <a:spcPts val="800"/>
              </a:spcBef>
              <a:spcAft>
                <a:spcPts val="0"/>
              </a:spcAft>
              <a:buFontTx/>
              <a:buNone/>
              <a:defRPr sz="2800" baseline="0">
                <a:latin typeface="Arial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1408" y="6344937"/>
            <a:ext cx="466725" cy="365125"/>
          </a:xfrm>
          <a:prstGeom prst="rect">
            <a:avLst/>
          </a:prstGeom>
        </p:spPr>
        <p:txBody>
          <a:bodyPr bIns="0"/>
          <a:lstStyle>
            <a:lvl1pPr algn="r">
              <a:defRPr sz="1200" b="1" i="0"/>
            </a:lvl1pPr>
          </a:lstStyle>
          <a:p>
            <a:fld id="{532E5815-A8B8-3248-99F0-470F41FB048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962704"/>
            <a:ext cx="1849468" cy="0"/>
          </a:xfrm>
          <a:prstGeom prst="line">
            <a:avLst/>
          </a:prstGeom>
          <a:ln w="12700">
            <a:solidFill>
              <a:srgbClr val="FF461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920750" y="6361572"/>
            <a:ext cx="1146175" cy="135779"/>
            <a:chOff x="920750" y="6361572"/>
            <a:chExt cx="1146175" cy="135779"/>
          </a:xfrm>
        </p:grpSpPr>
        <p:sp>
          <p:nvSpPr>
            <p:cNvPr id="10" name="Freeform 6"/>
            <p:cNvSpPr>
              <a:spLocks noEditPoints="1"/>
            </p:cNvSpPr>
            <p:nvPr userDrawn="1"/>
          </p:nvSpPr>
          <p:spPr bwMode="auto">
            <a:xfrm>
              <a:off x="920750" y="6361572"/>
              <a:ext cx="119882" cy="135779"/>
            </a:xfrm>
            <a:custGeom>
              <a:avLst/>
              <a:gdLst>
                <a:gd name="T0" fmla="*/ 124 w 460"/>
                <a:gd name="T1" fmla="*/ 106 h 521"/>
                <a:gd name="T2" fmla="*/ 124 w 460"/>
                <a:gd name="T3" fmla="*/ 415 h 521"/>
                <a:gd name="T4" fmla="*/ 260 w 460"/>
                <a:gd name="T5" fmla="*/ 415 h 521"/>
                <a:gd name="T6" fmla="*/ 286 w 460"/>
                <a:gd name="T7" fmla="*/ 414 h 521"/>
                <a:gd name="T8" fmla="*/ 306 w 460"/>
                <a:gd name="T9" fmla="*/ 408 h 521"/>
                <a:gd name="T10" fmla="*/ 320 w 460"/>
                <a:gd name="T11" fmla="*/ 400 h 521"/>
                <a:gd name="T12" fmla="*/ 330 w 460"/>
                <a:gd name="T13" fmla="*/ 385 h 521"/>
                <a:gd name="T14" fmla="*/ 336 w 460"/>
                <a:gd name="T15" fmla="*/ 368 h 521"/>
                <a:gd name="T16" fmla="*/ 337 w 460"/>
                <a:gd name="T17" fmla="*/ 346 h 521"/>
                <a:gd name="T18" fmla="*/ 337 w 460"/>
                <a:gd name="T19" fmla="*/ 176 h 521"/>
                <a:gd name="T20" fmla="*/ 336 w 460"/>
                <a:gd name="T21" fmla="*/ 154 h 521"/>
                <a:gd name="T22" fmla="*/ 330 w 460"/>
                <a:gd name="T23" fmla="*/ 136 h 521"/>
                <a:gd name="T24" fmla="*/ 320 w 460"/>
                <a:gd name="T25" fmla="*/ 123 h 521"/>
                <a:gd name="T26" fmla="*/ 306 w 460"/>
                <a:gd name="T27" fmla="*/ 113 h 521"/>
                <a:gd name="T28" fmla="*/ 286 w 460"/>
                <a:gd name="T29" fmla="*/ 107 h 521"/>
                <a:gd name="T30" fmla="*/ 260 w 460"/>
                <a:gd name="T31" fmla="*/ 106 h 521"/>
                <a:gd name="T32" fmla="*/ 124 w 460"/>
                <a:gd name="T33" fmla="*/ 106 h 521"/>
                <a:gd name="T34" fmla="*/ 0 w 460"/>
                <a:gd name="T35" fmla="*/ 0 h 521"/>
                <a:gd name="T36" fmla="*/ 268 w 460"/>
                <a:gd name="T37" fmla="*/ 0 h 521"/>
                <a:gd name="T38" fmla="*/ 307 w 460"/>
                <a:gd name="T39" fmla="*/ 1 h 521"/>
                <a:gd name="T40" fmla="*/ 342 w 460"/>
                <a:gd name="T41" fmla="*/ 7 h 521"/>
                <a:gd name="T42" fmla="*/ 370 w 460"/>
                <a:gd name="T43" fmla="*/ 16 h 521"/>
                <a:gd name="T44" fmla="*/ 394 w 460"/>
                <a:gd name="T45" fmla="*/ 27 h 521"/>
                <a:gd name="T46" fmla="*/ 414 w 460"/>
                <a:gd name="T47" fmla="*/ 43 h 521"/>
                <a:gd name="T48" fmla="*/ 430 w 460"/>
                <a:gd name="T49" fmla="*/ 60 h 521"/>
                <a:gd name="T50" fmla="*/ 441 w 460"/>
                <a:gd name="T51" fmla="*/ 79 h 521"/>
                <a:gd name="T52" fmla="*/ 450 w 460"/>
                <a:gd name="T53" fmla="*/ 101 h 521"/>
                <a:gd name="T54" fmla="*/ 456 w 460"/>
                <a:gd name="T55" fmla="*/ 124 h 521"/>
                <a:gd name="T56" fmla="*/ 459 w 460"/>
                <a:gd name="T57" fmla="*/ 150 h 521"/>
                <a:gd name="T58" fmla="*/ 460 w 460"/>
                <a:gd name="T59" fmla="*/ 177 h 521"/>
                <a:gd name="T60" fmla="*/ 460 w 460"/>
                <a:gd name="T61" fmla="*/ 346 h 521"/>
                <a:gd name="T62" fmla="*/ 459 w 460"/>
                <a:gd name="T63" fmla="*/ 371 h 521"/>
                <a:gd name="T64" fmla="*/ 456 w 460"/>
                <a:gd name="T65" fmla="*/ 397 h 521"/>
                <a:gd name="T66" fmla="*/ 450 w 460"/>
                <a:gd name="T67" fmla="*/ 421 h 521"/>
                <a:gd name="T68" fmla="*/ 441 w 460"/>
                <a:gd name="T69" fmla="*/ 443 h 521"/>
                <a:gd name="T70" fmla="*/ 430 w 460"/>
                <a:gd name="T71" fmla="*/ 461 h 521"/>
                <a:gd name="T72" fmla="*/ 414 w 460"/>
                <a:gd name="T73" fmla="*/ 480 h 521"/>
                <a:gd name="T74" fmla="*/ 394 w 460"/>
                <a:gd name="T75" fmla="*/ 494 h 521"/>
                <a:gd name="T76" fmla="*/ 370 w 460"/>
                <a:gd name="T77" fmla="*/ 505 h 521"/>
                <a:gd name="T78" fmla="*/ 342 w 460"/>
                <a:gd name="T79" fmla="*/ 514 h 521"/>
                <a:gd name="T80" fmla="*/ 307 w 460"/>
                <a:gd name="T81" fmla="*/ 520 h 521"/>
                <a:gd name="T82" fmla="*/ 268 w 460"/>
                <a:gd name="T83" fmla="*/ 521 h 521"/>
                <a:gd name="T84" fmla="*/ 0 w 460"/>
                <a:gd name="T85" fmla="*/ 521 h 521"/>
                <a:gd name="T86" fmla="*/ 0 w 460"/>
                <a:gd name="T87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60" h="521">
                  <a:moveTo>
                    <a:pt x="124" y="106"/>
                  </a:moveTo>
                  <a:lnTo>
                    <a:pt x="124" y="415"/>
                  </a:lnTo>
                  <a:lnTo>
                    <a:pt x="260" y="415"/>
                  </a:lnTo>
                  <a:lnTo>
                    <a:pt x="286" y="414"/>
                  </a:lnTo>
                  <a:lnTo>
                    <a:pt x="306" y="408"/>
                  </a:lnTo>
                  <a:lnTo>
                    <a:pt x="320" y="400"/>
                  </a:lnTo>
                  <a:lnTo>
                    <a:pt x="330" y="385"/>
                  </a:lnTo>
                  <a:lnTo>
                    <a:pt x="336" y="368"/>
                  </a:lnTo>
                  <a:lnTo>
                    <a:pt x="337" y="346"/>
                  </a:lnTo>
                  <a:lnTo>
                    <a:pt x="337" y="176"/>
                  </a:lnTo>
                  <a:lnTo>
                    <a:pt x="336" y="154"/>
                  </a:lnTo>
                  <a:lnTo>
                    <a:pt x="330" y="136"/>
                  </a:lnTo>
                  <a:lnTo>
                    <a:pt x="320" y="123"/>
                  </a:lnTo>
                  <a:lnTo>
                    <a:pt x="306" y="113"/>
                  </a:lnTo>
                  <a:lnTo>
                    <a:pt x="286" y="107"/>
                  </a:lnTo>
                  <a:lnTo>
                    <a:pt x="260" y="106"/>
                  </a:lnTo>
                  <a:lnTo>
                    <a:pt x="124" y="106"/>
                  </a:lnTo>
                  <a:close/>
                  <a:moveTo>
                    <a:pt x="0" y="0"/>
                  </a:moveTo>
                  <a:lnTo>
                    <a:pt x="268" y="0"/>
                  </a:lnTo>
                  <a:lnTo>
                    <a:pt x="307" y="1"/>
                  </a:lnTo>
                  <a:lnTo>
                    <a:pt x="342" y="7"/>
                  </a:lnTo>
                  <a:lnTo>
                    <a:pt x="370" y="16"/>
                  </a:lnTo>
                  <a:lnTo>
                    <a:pt x="394" y="27"/>
                  </a:lnTo>
                  <a:lnTo>
                    <a:pt x="414" y="43"/>
                  </a:lnTo>
                  <a:lnTo>
                    <a:pt x="430" y="60"/>
                  </a:lnTo>
                  <a:lnTo>
                    <a:pt x="441" y="79"/>
                  </a:lnTo>
                  <a:lnTo>
                    <a:pt x="450" y="101"/>
                  </a:lnTo>
                  <a:lnTo>
                    <a:pt x="456" y="124"/>
                  </a:lnTo>
                  <a:lnTo>
                    <a:pt x="459" y="150"/>
                  </a:lnTo>
                  <a:lnTo>
                    <a:pt x="460" y="177"/>
                  </a:lnTo>
                  <a:lnTo>
                    <a:pt x="460" y="346"/>
                  </a:lnTo>
                  <a:lnTo>
                    <a:pt x="459" y="371"/>
                  </a:lnTo>
                  <a:lnTo>
                    <a:pt x="456" y="397"/>
                  </a:lnTo>
                  <a:lnTo>
                    <a:pt x="450" y="421"/>
                  </a:lnTo>
                  <a:lnTo>
                    <a:pt x="441" y="443"/>
                  </a:lnTo>
                  <a:lnTo>
                    <a:pt x="430" y="461"/>
                  </a:lnTo>
                  <a:lnTo>
                    <a:pt x="414" y="480"/>
                  </a:lnTo>
                  <a:lnTo>
                    <a:pt x="394" y="494"/>
                  </a:lnTo>
                  <a:lnTo>
                    <a:pt x="370" y="505"/>
                  </a:lnTo>
                  <a:lnTo>
                    <a:pt x="342" y="514"/>
                  </a:lnTo>
                  <a:lnTo>
                    <a:pt x="307" y="520"/>
                  </a:lnTo>
                  <a:lnTo>
                    <a:pt x="268" y="521"/>
                  </a:lnTo>
                  <a:lnTo>
                    <a:pt x="0" y="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1128980" y="6361572"/>
              <a:ext cx="133694" cy="135779"/>
            </a:xfrm>
            <a:custGeom>
              <a:avLst/>
              <a:gdLst>
                <a:gd name="T0" fmla="*/ 126 w 513"/>
                <a:gd name="T1" fmla="*/ 101 h 521"/>
                <a:gd name="T2" fmla="*/ 126 w 513"/>
                <a:gd name="T3" fmla="*/ 270 h 521"/>
                <a:gd name="T4" fmla="*/ 277 w 513"/>
                <a:gd name="T5" fmla="*/ 270 h 521"/>
                <a:gd name="T6" fmla="*/ 298 w 513"/>
                <a:gd name="T7" fmla="*/ 268 h 521"/>
                <a:gd name="T8" fmla="*/ 314 w 513"/>
                <a:gd name="T9" fmla="*/ 264 h 521"/>
                <a:gd name="T10" fmla="*/ 327 w 513"/>
                <a:gd name="T11" fmla="*/ 256 h 521"/>
                <a:gd name="T12" fmla="*/ 335 w 513"/>
                <a:gd name="T13" fmla="*/ 246 h 521"/>
                <a:gd name="T14" fmla="*/ 339 w 513"/>
                <a:gd name="T15" fmla="*/ 231 h 521"/>
                <a:gd name="T16" fmla="*/ 341 w 513"/>
                <a:gd name="T17" fmla="*/ 214 h 521"/>
                <a:gd name="T18" fmla="*/ 341 w 513"/>
                <a:gd name="T19" fmla="*/ 153 h 521"/>
                <a:gd name="T20" fmla="*/ 339 w 513"/>
                <a:gd name="T21" fmla="*/ 133 h 521"/>
                <a:gd name="T22" fmla="*/ 332 w 513"/>
                <a:gd name="T23" fmla="*/ 119 h 521"/>
                <a:gd name="T24" fmla="*/ 321 w 513"/>
                <a:gd name="T25" fmla="*/ 109 h 521"/>
                <a:gd name="T26" fmla="*/ 304 w 513"/>
                <a:gd name="T27" fmla="*/ 103 h 521"/>
                <a:gd name="T28" fmla="*/ 281 w 513"/>
                <a:gd name="T29" fmla="*/ 101 h 521"/>
                <a:gd name="T30" fmla="*/ 126 w 513"/>
                <a:gd name="T31" fmla="*/ 101 h 521"/>
                <a:gd name="T32" fmla="*/ 0 w 513"/>
                <a:gd name="T33" fmla="*/ 0 h 521"/>
                <a:gd name="T34" fmla="*/ 280 w 513"/>
                <a:gd name="T35" fmla="*/ 0 h 521"/>
                <a:gd name="T36" fmla="*/ 322 w 513"/>
                <a:gd name="T37" fmla="*/ 1 h 521"/>
                <a:gd name="T38" fmla="*/ 358 w 513"/>
                <a:gd name="T39" fmla="*/ 9 h 521"/>
                <a:gd name="T40" fmla="*/ 388 w 513"/>
                <a:gd name="T41" fmla="*/ 17 h 521"/>
                <a:gd name="T42" fmla="*/ 412 w 513"/>
                <a:gd name="T43" fmla="*/ 31 h 521"/>
                <a:gd name="T44" fmla="*/ 431 w 513"/>
                <a:gd name="T45" fmla="*/ 47 h 521"/>
                <a:gd name="T46" fmla="*/ 445 w 513"/>
                <a:gd name="T47" fmla="*/ 67 h 521"/>
                <a:gd name="T48" fmla="*/ 455 w 513"/>
                <a:gd name="T49" fmla="*/ 91 h 521"/>
                <a:gd name="T50" fmla="*/ 461 w 513"/>
                <a:gd name="T51" fmla="*/ 117 h 521"/>
                <a:gd name="T52" fmla="*/ 462 w 513"/>
                <a:gd name="T53" fmla="*/ 147 h 521"/>
                <a:gd name="T54" fmla="*/ 462 w 513"/>
                <a:gd name="T55" fmla="*/ 221 h 521"/>
                <a:gd name="T56" fmla="*/ 461 w 513"/>
                <a:gd name="T57" fmla="*/ 254 h 521"/>
                <a:gd name="T58" fmla="*/ 453 w 513"/>
                <a:gd name="T59" fmla="*/ 281 h 521"/>
                <a:gd name="T60" fmla="*/ 441 w 513"/>
                <a:gd name="T61" fmla="*/ 306 h 521"/>
                <a:gd name="T62" fmla="*/ 421 w 513"/>
                <a:gd name="T63" fmla="*/ 326 h 521"/>
                <a:gd name="T64" fmla="*/ 394 w 513"/>
                <a:gd name="T65" fmla="*/ 344 h 521"/>
                <a:gd name="T66" fmla="*/ 513 w 513"/>
                <a:gd name="T67" fmla="*/ 521 h 521"/>
                <a:gd name="T68" fmla="*/ 372 w 513"/>
                <a:gd name="T69" fmla="*/ 521 h 521"/>
                <a:gd name="T70" fmla="*/ 270 w 513"/>
                <a:gd name="T71" fmla="*/ 368 h 521"/>
                <a:gd name="T72" fmla="*/ 126 w 513"/>
                <a:gd name="T73" fmla="*/ 368 h 521"/>
                <a:gd name="T74" fmla="*/ 126 w 513"/>
                <a:gd name="T75" fmla="*/ 521 h 521"/>
                <a:gd name="T76" fmla="*/ 0 w 513"/>
                <a:gd name="T77" fmla="*/ 521 h 521"/>
                <a:gd name="T78" fmla="*/ 0 w 513"/>
                <a:gd name="T79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13" h="521">
                  <a:moveTo>
                    <a:pt x="126" y="101"/>
                  </a:moveTo>
                  <a:lnTo>
                    <a:pt x="126" y="270"/>
                  </a:lnTo>
                  <a:lnTo>
                    <a:pt x="277" y="270"/>
                  </a:lnTo>
                  <a:lnTo>
                    <a:pt x="298" y="268"/>
                  </a:lnTo>
                  <a:lnTo>
                    <a:pt x="314" y="264"/>
                  </a:lnTo>
                  <a:lnTo>
                    <a:pt x="327" y="256"/>
                  </a:lnTo>
                  <a:lnTo>
                    <a:pt x="335" y="246"/>
                  </a:lnTo>
                  <a:lnTo>
                    <a:pt x="339" y="231"/>
                  </a:lnTo>
                  <a:lnTo>
                    <a:pt x="341" y="214"/>
                  </a:lnTo>
                  <a:lnTo>
                    <a:pt x="341" y="153"/>
                  </a:lnTo>
                  <a:lnTo>
                    <a:pt x="339" y="133"/>
                  </a:lnTo>
                  <a:lnTo>
                    <a:pt x="332" y="119"/>
                  </a:lnTo>
                  <a:lnTo>
                    <a:pt x="321" y="109"/>
                  </a:lnTo>
                  <a:lnTo>
                    <a:pt x="304" y="103"/>
                  </a:lnTo>
                  <a:lnTo>
                    <a:pt x="281" y="101"/>
                  </a:lnTo>
                  <a:lnTo>
                    <a:pt x="126" y="101"/>
                  </a:lnTo>
                  <a:close/>
                  <a:moveTo>
                    <a:pt x="0" y="0"/>
                  </a:moveTo>
                  <a:lnTo>
                    <a:pt x="280" y="0"/>
                  </a:lnTo>
                  <a:lnTo>
                    <a:pt x="322" y="1"/>
                  </a:lnTo>
                  <a:lnTo>
                    <a:pt x="358" y="9"/>
                  </a:lnTo>
                  <a:lnTo>
                    <a:pt x="388" y="17"/>
                  </a:lnTo>
                  <a:lnTo>
                    <a:pt x="412" y="31"/>
                  </a:lnTo>
                  <a:lnTo>
                    <a:pt x="431" y="47"/>
                  </a:lnTo>
                  <a:lnTo>
                    <a:pt x="445" y="67"/>
                  </a:lnTo>
                  <a:lnTo>
                    <a:pt x="455" y="91"/>
                  </a:lnTo>
                  <a:lnTo>
                    <a:pt x="461" y="117"/>
                  </a:lnTo>
                  <a:lnTo>
                    <a:pt x="462" y="147"/>
                  </a:lnTo>
                  <a:lnTo>
                    <a:pt x="462" y="221"/>
                  </a:lnTo>
                  <a:lnTo>
                    <a:pt x="461" y="254"/>
                  </a:lnTo>
                  <a:lnTo>
                    <a:pt x="453" y="281"/>
                  </a:lnTo>
                  <a:lnTo>
                    <a:pt x="441" y="306"/>
                  </a:lnTo>
                  <a:lnTo>
                    <a:pt x="421" y="326"/>
                  </a:lnTo>
                  <a:lnTo>
                    <a:pt x="394" y="344"/>
                  </a:lnTo>
                  <a:lnTo>
                    <a:pt x="513" y="521"/>
                  </a:lnTo>
                  <a:lnTo>
                    <a:pt x="372" y="521"/>
                  </a:lnTo>
                  <a:lnTo>
                    <a:pt x="270" y="368"/>
                  </a:lnTo>
                  <a:lnTo>
                    <a:pt x="126" y="368"/>
                  </a:lnTo>
                  <a:lnTo>
                    <a:pt x="126" y="521"/>
                  </a:lnTo>
                  <a:lnTo>
                    <a:pt x="0" y="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333039" y="6361572"/>
              <a:ext cx="144379" cy="135779"/>
            </a:xfrm>
            <a:custGeom>
              <a:avLst/>
              <a:gdLst>
                <a:gd name="T0" fmla="*/ 199 w 554"/>
                <a:gd name="T1" fmla="*/ 0 h 521"/>
                <a:gd name="T2" fmla="*/ 355 w 554"/>
                <a:gd name="T3" fmla="*/ 0 h 521"/>
                <a:gd name="T4" fmla="*/ 554 w 554"/>
                <a:gd name="T5" fmla="*/ 521 h 521"/>
                <a:gd name="T6" fmla="*/ 429 w 554"/>
                <a:gd name="T7" fmla="*/ 521 h 521"/>
                <a:gd name="T8" fmla="*/ 276 w 554"/>
                <a:gd name="T9" fmla="*/ 111 h 521"/>
                <a:gd name="T10" fmla="*/ 125 w 554"/>
                <a:gd name="T11" fmla="*/ 521 h 521"/>
                <a:gd name="T12" fmla="*/ 0 w 554"/>
                <a:gd name="T13" fmla="*/ 521 h 521"/>
                <a:gd name="T14" fmla="*/ 199 w 554"/>
                <a:gd name="T15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4" h="521">
                  <a:moveTo>
                    <a:pt x="199" y="0"/>
                  </a:moveTo>
                  <a:lnTo>
                    <a:pt x="355" y="0"/>
                  </a:lnTo>
                  <a:lnTo>
                    <a:pt x="554" y="521"/>
                  </a:lnTo>
                  <a:lnTo>
                    <a:pt x="429" y="521"/>
                  </a:lnTo>
                  <a:lnTo>
                    <a:pt x="276" y="111"/>
                  </a:lnTo>
                  <a:lnTo>
                    <a:pt x="125" y="521"/>
                  </a:lnTo>
                  <a:lnTo>
                    <a:pt x="0" y="521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FF2302"/>
            </a:solidFill>
            <a:ln w="0">
              <a:solidFill>
                <a:srgbClr val="FF230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9"/>
            <p:cNvSpPr>
              <a:spLocks noEditPoints="1"/>
            </p:cNvSpPr>
            <p:nvPr userDrawn="1"/>
          </p:nvSpPr>
          <p:spPr bwMode="auto">
            <a:xfrm>
              <a:off x="1550390" y="6361572"/>
              <a:ext cx="118318" cy="135779"/>
            </a:xfrm>
            <a:custGeom>
              <a:avLst/>
              <a:gdLst>
                <a:gd name="T0" fmla="*/ 125 w 454"/>
                <a:gd name="T1" fmla="*/ 101 h 521"/>
                <a:gd name="T2" fmla="*/ 125 w 454"/>
                <a:gd name="T3" fmla="*/ 274 h 521"/>
                <a:gd name="T4" fmla="*/ 268 w 454"/>
                <a:gd name="T5" fmla="*/ 274 h 521"/>
                <a:gd name="T6" fmla="*/ 292 w 454"/>
                <a:gd name="T7" fmla="*/ 271 h 521"/>
                <a:gd name="T8" fmla="*/ 310 w 454"/>
                <a:gd name="T9" fmla="*/ 266 h 521"/>
                <a:gd name="T10" fmla="*/ 322 w 454"/>
                <a:gd name="T11" fmla="*/ 256 h 521"/>
                <a:gd name="T12" fmla="*/ 329 w 454"/>
                <a:gd name="T13" fmla="*/ 240 h 521"/>
                <a:gd name="T14" fmla="*/ 332 w 454"/>
                <a:gd name="T15" fmla="*/ 221 h 521"/>
                <a:gd name="T16" fmla="*/ 332 w 454"/>
                <a:gd name="T17" fmla="*/ 153 h 521"/>
                <a:gd name="T18" fmla="*/ 329 w 454"/>
                <a:gd name="T19" fmla="*/ 134 h 521"/>
                <a:gd name="T20" fmla="*/ 322 w 454"/>
                <a:gd name="T21" fmla="*/ 120 h 521"/>
                <a:gd name="T22" fmla="*/ 310 w 454"/>
                <a:gd name="T23" fmla="*/ 109 h 521"/>
                <a:gd name="T24" fmla="*/ 292 w 454"/>
                <a:gd name="T25" fmla="*/ 103 h 521"/>
                <a:gd name="T26" fmla="*/ 268 w 454"/>
                <a:gd name="T27" fmla="*/ 101 h 521"/>
                <a:gd name="T28" fmla="*/ 125 w 454"/>
                <a:gd name="T29" fmla="*/ 101 h 521"/>
                <a:gd name="T30" fmla="*/ 0 w 454"/>
                <a:gd name="T31" fmla="*/ 0 h 521"/>
                <a:gd name="T32" fmla="*/ 272 w 454"/>
                <a:gd name="T33" fmla="*/ 0 h 521"/>
                <a:gd name="T34" fmla="*/ 315 w 454"/>
                <a:gd name="T35" fmla="*/ 1 h 521"/>
                <a:gd name="T36" fmla="*/ 350 w 454"/>
                <a:gd name="T37" fmla="*/ 9 h 521"/>
                <a:gd name="T38" fmla="*/ 380 w 454"/>
                <a:gd name="T39" fmla="*/ 17 h 521"/>
                <a:gd name="T40" fmla="*/ 404 w 454"/>
                <a:gd name="T41" fmla="*/ 31 h 521"/>
                <a:gd name="T42" fmla="*/ 424 w 454"/>
                <a:gd name="T43" fmla="*/ 47 h 521"/>
                <a:gd name="T44" fmla="*/ 437 w 454"/>
                <a:gd name="T45" fmla="*/ 67 h 521"/>
                <a:gd name="T46" fmla="*/ 447 w 454"/>
                <a:gd name="T47" fmla="*/ 91 h 521"/>
                <a:gd name="T48" fmla="*/ 453 w 454"/>
                <a:gd name="T49" fmla="*/ 117 h 521"/>
                <a:gd name="T50" fmla="*/ 454 w 454"/>
                <a:gd name="T51" fmla="*/ 147 h 521"/>
                <a:gd name="T52" fmla="*/ 454 w 454"/>
                <a:gd name="T53" fmla="*/ 227 h 521"/>
                <a:gd name="T54" fmla="*/ 453 w 454"/>
                <a:gd name="T55" fmla="*/ 256 h 521"/>
                <a:gd name="T56" fmla="*/ 446 w 454"/>
                <a:gd name="T57" fmla="*/ 283 h 521"/>
                <a:gd name="T58" fmla="*/ 436 w 454"/>
                <a:gd name="T59" fmla="*/ 307 h 521"/>
                <a:gd name="T60" fmla="*/ 422 w 454"/>
                <a:gd name="T61" fmla="*/ 327 h 521"/>
                <a:gd name="T62" fmla="*/ 402 w 454"/>
                <a:gd name="T63" fmla="*/ 344 h 521"/>
                <a:gd name="T64" fmla="*/ 376 w 454"/>
                <a:gd name="T65" fmla="*/ 357 h 521"/>
                <a:gd name="T66" fmla="*/ 346 w 454"/>
                <a:gd name="T67" fmla="*/ 367 h 521"/>
                <a:gd name="T68" fmla="*/ 309 w 454"/>
                <a:gd name="T69" fmla="*/ 373 h 521"/>
                <a:gd name="T70" fmla="*/ 266 w 454"/>
                <a:gd name="T71" fmla="*/ 374 h 521"/>
                <a:gd name="T72" fmla="*/ 125 w 454"/>
                <a:gd name="T73" fmla="*/ 374 h 521"/>
                <a:gd name="T74" fmla="*/ 125 w 454"/>
                <a:gd name="T75" fmla="*/ 521 h 521"/>
                <a:gd name="T76" fmla="*/ 0 w 454"/>
                <a:gd name="T77" fmla="*/ 521 h 521"/>
                <a:gd name="T78" fmla="*/ 0 w 454"/>
                <a:gd name="T79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54" h="521">
                  <a:moveTo>
                    <a:pt x="125" y="101"/>
                  </a:moveTo>
                  <a:lnTo>
                    <a:pt x="125" y="274"/>
                  </a:lnTo>
                  <a:lnTo>
                    <a:pt x="268" y="274"/>
                  </a:lnTo>
                  <a:lnTo>
                    <a:pt x="292" y="271"/>
                  </a:lnTo>
                  <a:lnTo>
                    <a:pt x="310" y="266"/>
                  </a:lnTo>
                  <a:lnTo>
                    <a:pt x="322" y="256"/>
                  </a:lnTo>
                  <a:lnTo>
                    <a:pt x="329" y="240"/>
                  </a:lnTo>
                  <a:lnTo>
                    <a:pt x="332" y="221"/>
                  </a:lnTo>
                  <a:lnTo>
                    <a:pt x="332" y="153"/>
                  </a:lnTo>
                  <a:lnTo>
                    <a:pt x="329" y="134"/>
                  </a:lnTo>
                  <a:lnTo>
                    <a:pt x="322" y="120"/>
                  </a:lnTo>
                  <a:lnTo>
                    <a:pt x="310" y="109"/>
                  </a:lnTo>
                  <a:lnTo>
                    <a:pt x="292" y="103"/>
                  </a:lnTo>
                  <a:lnTo>
                    <a:pt x="268" y="101"/>
                  </a:lnTo>
                  <a:lnTo>
                    <a:pt x="125" y="101"/>
                  </a:lnTo>
                  <a:close/>
                  <a:moveTo>
                    <a:pt x="0" y="0"/>
                  </a:moveTo>
                  <a:lnTo>
                    <a:pt x="272" y="0"/>
                  </a:lnTo>
                  <a:lnTo>
                    <a:pt x="315" y="1"/>
                  </a:lnTo>
                  <a:lnTo>
                    <a:pt x="350" y="9"/>
                  </a:lnTo>
                  <a:lnTo>
                    <a:pt x="380" y="17"/>
                  </a:lnTo>
                  <a:lnTo>
                    <a:pt x="404" y="31"/>
                  </a:lnTo>
                  <a:lnTo>
                    <a:pt x="424" y="47"/>
                  </a:lnTo>
                  <a:lnTo>
                    <a:pt x="437" y="67"/>
                  </a:lnTo>
                  <a:lnTo>
                    <a:pt x="447" y="91"/>
                  </a:lnTo>
                  <a:lnTo>
                    <a:pt x="453" y="117"/>
                  </a:lnTo>
                  <a:lnTo>
                    <a:pt x="454" y="147"/>
                  </a:lnTo>
                  <a:lnTo>
                    <a:pt x="454" y="227"/>
                  </a:lnTo>
                  <a:lnTo>
                    <a:pt x="453" y="256"/>
                  </a:lnTo>
                  <a:lnTo>
                    <a:pt x="446" y="283"/>
                  </a:lnTo>
                  <a:lnTo>
                    <a:pt x="436" y="307"/>
                  </a:lnTo>
                  <a:lnTo>
                    <a:pt x="422" y="327"/>
                  </a:lnTo>
                  <a:lnTo>
                    <a:pt x="402" y="344"/>
                  </a:lnTo>
                  <a:lnTo>
                    <a:pt x="376" y="357"/>
                  </a:lnTo>
                  <a:lnTo>
                    <a:pt x="346" y="367"/>
                  </a:lnTo>
                  <a:lnTo>
                    <a:pt x="309" y="373"/>
                  </a:lnTo>
                  <a:lnTo>
                    <a:pt x="266" y="374"/>
                  </a:lnTo>
                  <a:lnTo>
                    <a:pt x="125" y="374"/>
                  </a:lnTo>
                  <a:lnTo>
                    <a:pt x="125" y="521"/>
                  </a:lnTo>
                  <a:lnTo>
                    <a:pt x="0" y="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1747674" y="6361572"/>
              <a:ext cx="104245" cy="135779"/>
            </a:xfrm>
            <a:custGeom>
              <a:avLst/>
              <a:gdLst>
                <a:gd name="T0" fmla="*/ 0 w 400"/>
                <a:gd name="T1" fmla="*/ 0 h 521"/>
                <a:gd name="T2" fmla="*/ 400 w 400"/>
                <a:gd name="T3" fmla="*/ 0 h 521"/>
                <a:gd name="T4" fmla="*/ 400 w 400"/>
                <a:gd name="T5" fmla="*/ 103 h 521"/>
                <a:gd name="T6" fmla="*/ 124 w 400"/>
                <a:gd name="T7" fmla="*/ 103 h 521"/>
                <a:gd name="T8" fmla="*/ 124 w 400"/>
                <a:gd name="T9" fmla="*/ 204 h 521"/>
                <a:gd name="T10" fmla="*/ 382 w 400"/>
                <a:gd name="T11" fmla="*/ 204 h 521"/>
                <a:gd name="T12" fmla="*/ 382 w 400"/>
                <a:gd name="T13" fmla="*/ 307 h 521"/>
                <a:gd name="T14" fmla="*/ 124 w 400"/>
                <a:gd name="T15" fmla="*/ 307 h 521"/>
                <a:gd name="T16" fmla="*/ 124 w 400"/>
                <a:gd name="T17" fmla="*/ 420 h 521"/>
                <a:gd name="T18" fmla="*/ 400 w 400"/>
                <a:gd name="T19" fmla="*/ 420 h 521"/>
                <a:gd name="T20" fmla="*/ 400 w 400"/>
                <a:gd name="T21" fmla="*/ 521 h 521"/>
                <a:gd name="T22" fmla="*/ 0 w 400"/>
                <a:gd name="T23" fmla="*/ 521 h 521"/>
                <a:gd name="T24" fmla="*/ 0 w 400"/>
                <a:gd name="T25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0" h="521">
                  <a:moveTo>
                    <a:pt x="0" y="0"/>
                  </a:moveTo>
                  <a:lnTo>
                    <a:pt x="400" y="0"/>
                  </a:lnTo>
                  <a:lnTo>
                    <a:pt x="400" y="103"/>
                  </a:lnTo>
                  <a:lnTo>
                    <a:pt x="124" y="103"/>
                  </a:lnTo>
                  <a:lnTo>
                    <a:pt x="124" y="204"/>
                  </a:lnTo>
                  <a:lnTo>
                    <a:pt x="382" y="204"/>
                  </a:lnTo>
                  <a:lnTo>
                    <a:pt x="382" y="307"/>
                  </a:lnTo>
                  <a:lnTo>
                    <a:pt x="124" y="307"/>
                  </a:lnTo>
                  <a:lnTo>
                    <a:pt x="124" y="420"/>
                  </a:lnTo>
                  <a:lnTo>
                    <a:pt x="400" y="420"/>
                  </a:lnTo>
                  <a:lnTo>
                    <a:pt x="400" y="521"/>
                  </a:lnTo>
                  <a:lnTo>
                    <a:pt x="0" y="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 noEditPoints="1"/>
            </p:cNvSpPr>
            <p:nvPr userDrawn="1"/>
          </p:nvSpPr>
          <p:spPr bwMode="auto">
            <a:xfrm>
              <a:off x="1933752" y="6361572"/>
              <a:ext cx="133173" cy="135779"/>
            </a:xfrm>
            <a:custGeom>
              <a:avLst/>
              <a:gdLst>
                <a:gd name="T0" fmla="*/ 124 w 511"/>
                <a:gd name="T1" fmla="*/ 101 h 521"/>
                <a:gd name="T2" fmla="*/ 124 w 511"/>
                <a:gd name="T3" fmla="*/ 270 h 521"/>
                <a:gd name="T4" fmla="*/ 276 w 511"/>
                <a:gd name="T5" fmla="*/ 270 h 521"/>
                <a:gd name="T6" fmla="*/ 296 w 511"/>
                <a:gd name="T7" fmla="*/ 268 h 521"/>
                <a:gd name="T8" fmla="*/ 313 w 511"/>
                <a:gd name="T9" fmla="*/ 264 h 521"/>
                <a:gd name="T10" fmla="*/ 325 w 511"/>
                <a:gd name="T11" fmla="*/ 256 h 521"/>
                <a:gd name="T12" fmla="*/ 333 w 511"/>
                <a:gd name="T13" fmla="*/ 246 h 521"/>
                <a:gd name="T14" fmla="*/ 338 w 511"/>
                <a:gd name="T15" fmla="*/ 231 h 521"/>
                <a:gd name="T16" fmla="*/ 339 w 511"/>
                <a:gd name="T17" fmla="*/ 214 h 521"/>
                <a:gd name="T18" fmla="*/ 339 w 511"/>
                <a:gd name="T19" fmla="*/ 153 h 521"/>
                <a:gd name="T20" fmla="*/ 338 w 511"/>
                <a:gd name="T21" fmla="*/ 133 h 521"/>
                <a:gd name="T22" fmla="*/ 330 w 511"/>
                <a:gd name="T23" fmla="*/ 119 h 521"/>
                <a:gd name="T24" fmla="*/ 319 w 511"/>
                <a:gd name="T25" fmla="*/ 109 h 521"/>
                <a:gd name="T26" fmla="*/ 302 w 511"/>
                <a:gd name="T27" fmla="*/ 103 h 521"/>
                <a:gd name="T28" fmla="*/ 279 w 511"/>
                <a:gd name="T29" fmla="*/ 101 h 521"/>
                <a:gd name="T30" fmla="*/ 124 w 511"/>
                <a:gd name="T31" fmla="*/ 101 h 521"/>
                <a:gd name="T32" fmla="*/ 0 w 511"/>
                <a:gd name="T33" fmla="*/ 0 h 521"/>
                <a:gd name="T34" fmla="*/ 279 w 511"/>
                <a:gd name="T35" fmla="*/ 0 h 521"/>
                <a:gd name="T36" fmla="*/ 320 w 511"/>
                <a:gd name="T37" fmla="*/ 1 h 521"/>
                <a:gd name="T38" fmla="*/ 358 w 511"/>
                <a:gd name="T39" fmla="*/ 9 h 521"/>
                <a:gd name="T40" fmla="*/ 387 w 511"/>
                <a:gd name="T41" fmla="*/ 17 h 521"/>
                <a:gd name="T42" fmla="*/ 412 w 511"/>
                <a:gd name="T43" fmla="*/ 31 h 521"/>
                <a:gd name="T44" fmla="*/ 430 w 511"/>
                <a:gd name="T45" fmla="*/ 47 h 521"/>
                <a:gd name="T46" fmla="*/ 444 w 511"/>
                <a:gd name="T47" fmla="*/ 67 h 521"/>
                <a:gd name="T48" fmla="*/ 453 w 511"/>
                <a:gd name="T49" fmla="*/ 91 h 521"/>
                <a:gd name="T50" fmla="*/ 459 w 511"/>
                <a:gd name="T51" fmla="*/ 117 h 521"/>
                <a:gd name="T52" fmla="*/ 460 w 511"/>
                <a:gd name="T53" fmla="*/ 147 h 521"/>
                <a:gd name="T54" fmla="*/ 460 w 511"/>
                <a:gd name="T55" fmla="*/ 221 h 521"/>
                <a:gd name="T56" fmla="*/ 459 w 511"/>
                <a:gd name="T57" fmla="*/ 254 h 521"/>
                <a:gd name="T58" fmla="*/ 452 w 511"/>
                <a:gd name="T59" fmla="*/ 281 h 521"/>
                <a:gd name="T60" fmla="*/ 439 w 511"/>
                <a:gd name="T61" fmla="*/ 306 h 521"/>
                <a:gd name="T62" fmla="*/ 419 w 511"/>
                <a:gd name="T63" fmla="*/ 326 h 521"/>
                <a:gd name="T64" fmla="*/ 392 w 511"/>
                <a:gd name="T65" fmla="*/ 344 h 521"/>
                <a:gd name="T66" fmla="*/ 511 w 511"/>
                <a:gd name="T67" fmla="*/ 521 h 521"/>
                <a:gd name="T68" fmla="*/ 370 w 511"/>
                <a:gd name="T69" fmla="*/ 521 h 521"/>
                <a:gd name="T70" fmla="*/ 269 w 511"/>
                <a:gd name="T71" fmla="*/ 368 h 521"/>
                <a:gd name="T72" fmla="*/ 124 w 511"/>
                <a:gd name="T73" fmla="*/ 368 h 521"/>
                <a:gd name="T74" fmla="*/ 124 w 511"/>
                <a:gd name="T75" fmla="*/ 521 h 521"/>
                <a:gd name="T76" fmla="*/ 0 w 511"/>
                <a:gd name="T77" fmla="*/ 521 h 521"/>
                <a:gd name="T78" fmla="*/ 0 w 511"/>
                <a:gd name="T79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11" h="521">
                  <a:moveTo>
                    <a:pt x="124" y="101"/>
                  </a:moveTo>
                  <a:lnTo>
                    <a:pt x="124" y="270"/>
                  </a:lnTo>
                  <a:lnTo>
                    <a:pt x="276" y="270"/>
                  </a:lnTo>
                  <a:lnTo>
                    <a:pt x="296" y="268"/>
                  </a:lnTo>
                  <a:lnTo>
                    <a:pt x="313" y="264"/>
                  </a:lnTo>
                  <a:lnTo>
                    <a:pt x="325" y="256"/>
                  </a:lnTo>
                  <a:lnTo>
                    <a:pt x="333" y="246"/>
                  </a:lnTo>
                  <a:lnTo>
                    <a:pt x="338" y="231"/>
                  </a:lnTo>
                  <a:lnTo>
                    <a:pt x="339" y="214"/>
                  </a:lnTo>
                  <a:lnTo>
                    <a:pt x="339" y="153"/>
                  </a:lnTo>
                  <a:lnTo>
                    <a:pt x="338" y="133"/>
                  </a:lnTo>
                  <a:lnTo>
                    <a:pt x="330" y="119"/>
                  </a:lnTo>
                  <a:lnTo>
                    <a:pt x="319" y="109"/>
                  </a:lnTo>
                  <a:lnTo>
                    <a:pt x="302" y="103"/>
                  </a:lnTo>
                  <a:lnTo>
                    <a:pt x="279" y="101"/>
                  </a:lnTo>
                  <a:lnTo>
                    <a:pt x="124" y="101"/>
                  </a:lnTo>
                  <a:close/>
                  <a:moveTo>
                    <a:pt x="0" y="0"/>
                  </a:moveTo>
                  <a:lnTo>
                    <a:pt x="279" y="0"/>
                  </a:lnTo>
                  <a:lnTo>
                    <a:pt x="320" y="1"/>
                  </a:lnTo>
                  <a:lnTo>
                    <a:pt x="358" y="9"/>
                  </a:lnTo>
                  <a:lnTo>
                    <a:pt x="387" y="17"/>
                  </a:lnTo>
                  <a:lnTo>
                    <a:pt x="412" y="31"/>
                  </a:lnTo>
                  <a:lnTo>
                    <a:pt x="430" y="47"/>
                  </a:lnTo>
                  <a:lnTo>
                    <a:pt x="444" y="67"/>
                  </a:lnTo>
                  <a:lnTo>
                    <a:pt x="453" y="91"/>
                  </a:lnTo>
                  <a:lnTo>
                    <a:pt x="459" y="117"/>
                  </a:lnTo>
                  <a:lnTo>
                    <a:pt x="460" y="147"/>
                  </a:lnTo>
                  <a:lnTo>
                    <a:pt x="460" y="221"/>
                  </a:lnTo>
                  <a:lnTo>
                    <a:pt x="459" y="254"/>
                  </a:lnTo>
                  <a:lnTo>
                    <a:pt x="452" y="281"/>
                  </a:lnTo>
                  <a:lnTo>
                    <a:pt x="439" y="306"/>
                  </a:lnTo>
                  <a:lnTo>
                    <a:pt x="419" y="326"/>
                  </a:lnTo>
                  <a:lnTo>
                    <a:pt x="392" y="344"/>
                  </a:lnTo>
                  <a:lnTo>
                    <a:pt x="511" y="521"/>
                  </a:lnTo>
                  <a:lnTo>
                    <a:pt x="370" y="521"/>
                  </a:lnTo>
                  <a:lnTo>
                    <a:pt x="269" y="368"/>
                  </a:lnTo>
                  <a:lnTo>
                    <a:pt x="124" y="368"/>
                  </a:lnTo>
                  <a:lnTo>
                    <a:pt x="124" y="521"/>
                  </a:lnTo>
                  <a:lnTo>
                    <a:pt x="0" y="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80491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0672" y="47198"/>
            <a:ext cx="7766050" cy="1143000"/>
          </a:xfrm>
        </p:spPr>
        <p:txBody>
          <a:bodyPr lIns="0">
            <a:normAutofit/>
          </a:bodyPr>
          <a:lstStyle>
            <a:lvl1pPr algn="l">
              <a:defRPr sz="3500" b="1" i="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1408" y="6344937"/>
            <a:ext cx="466725" cy="365125"/>
          </a:xfrm>
          <a:prstGeom prst="rect">
            <a:avLst/>
          </a:prstGeom>
        </p:spPr>
        <p:txBody>
          <a:bodyPr bIns="0"/>
          <a:lstStyle>
            <a:lvl1pPr algn="r">
              <a:defRPr sz="1200" b="1" i="0"/>
            </a:lvl1pPr>
          </a:lstStyle>
          <a:p>
            <a:fld id="{532E5815-A8B8-3248-99F0-470F41FB04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30672" y="1190198"/>
            <a:ext cx="7766050" cy="4927246"/>
          </a:xfrm>
          <a:prstGeom prst="rect">
            <a:avLst/>
          </a:prstGeom>
        </p:spPr>
        <p:txBody>
          <a:bodyPr vert="horz" lIns="0"/>
          <a:lstStyle>
            <a:lvl1pPr marL="173736" indent="-173736">
              <a:spcBef>
                <a:spcPts val="600"/>
              </a:spcBef>
              <a:buClr>
                <a:srgbClr val="FF4612"/>
              </a:buClr>
              <a:defRPr sz="1800"/>
            </a:lvl1pPr>
            <a:lvl2pPr marL="502920" indent="-201168">
              <a:spcBef>
                <a:spcPts val="600"/>
              </a:spcBef>
              <a:buClr>
                <a:srgbClr val="FF4612"/>
              </a:buClr>
              <a:defRPr sz="1600" b="0" i="0"/>
            </a:lvl2pPr>
            <a:lvl3pPr marL="777240" indent="-137160">
              <a:spcBef>
                <a:spcPts val="600"/>
              </a:spcBef>
              <a:buClr>
                <a:srgbClr val="FF4612"/>
              </a:buClr>
              <a:defRPr sz="1400"/>
            </a:lvl3pPr>
            <a:lvl4pPr>
              <a:buClr>
                <a:srgbClr val="FF4612"/>
              </a:buClr>
              <a:defRPr sz="1300"/>
            </a:lvl4pPr>
            <a:lvl5pPr>
              <a:buClr>
                <a:srgbClr val="FF4612"/>
              </a:buClr>
              <a:defRPr sz="13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962704"/>
            <a:ext cx="1849468" cy="0"/>
          </a:xfrm>
          <a:prstGeom prst="line">
            <a:avLst/>
          </a:prstGeom>
          <a:ln w="12700">
            <a:solidFill>
              <a:srgbClr val="FF461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920750" y="6361572"/>
            <a:ext cx="1146175" cy="135779"/>
            <a:chOff x="920750" y="6361572"/>
            <a:chExt cx="1146175" cy="135779"/>
          </a:xfrm>
        </p:grpSpPr>
        <p:sp>
          <p:nvSpPr>
            <p:cNvPr id="10" name="Freeform 6"/>
            <p:cNvSpPr>
              <a:spLocks noEditPoints="1"/>
            </p:cNvSpPr>
            <p:nvPr userDrawn="1"/>
          </p:nvSpPr>
          <p:spPr bwMode="auto">
            <a:xfrm>
              <a:off x="920750" y="6361572"/>
              <a:ext cx="119882" cy="135779"/>
            </a:xfrm>
            <a:custGeom>
              <a:avLst/>
              <a:gdLst>
                <a:gd name="T0" fmla="*/ 124 w 460"/>
                <a:gd name="T1" fmla="*/ 106 h 521"/>
                <a:gd name="T2" fmla="*/ 124 w 460"/>
                <a:gd name="T3" fmla="*/ 415 h 521"/>
                <a:gd name="T4" fmla="*/ 260 w 460"/>
                <a:gd name="T5" fmla="*/ 415 h 521"/>
                <a:gd name="T6" fmla="*/ 286 w 460"/>
                <a:gd name="T7" fmla="*/ 414 h 521"/>
                <a:gd name="T8" fmla="*/ 306 w 460"/>
                <a:gd name="T9" fmla="*/ 408 h 521"/>
                <a:gd name="T10" fmla="*/ 320 w 460"/>
                <a:gd name="T11" fmla="*/ 400 h 521"/>
                <a:gd name="T12" fmla="*/ 330 w 460"/>
                <a:gd name="T13" fmla="*/ 385 h 521"/>
                <a:gd name="T14" fmla="*/ 336 w 460"/>
                <a:gd name="T15" fmla="*/ 368 h 521"/>
                <a:gd name="T16" fmla="*/ 337 w 460"/>
                <a:gd name="T17" fmla="*/ 346 h 521"/>
                <a:gd name="T18" fmla="*/ 337 w 460"/>
                <a:gd name="T19" fmla="*/ 176 h 521"/>
                <a:gd name="T20" fmla="*/ 336 w 460"/>
                <a:gd name="T21" fmla="*/ 154 h 521"/>
                <a:gd name="T22" fmla="*/ 330 w 460"/>
                <a:gd name="T23" fmla="*/ 136 h 521"/>
                <a:gd name="T24" fmla="*/ 320 w 460"/>
                <a:gd name="T25" fmla="*/ 123 h 521"/>
                <a:gd name="T26" fmla="*/ 306 w 460"/>
                <a:gd name="T27" fmla="*/ 113 h 521"/>
                <a:gd name="T28" fmla="*/ 286 w 460"/>
                <a:gd name="T29" fmla="*/ 107 h 521"/>
                <a:gd name="T30" fmla="*/ 260 w 460"/>
                <a:gd name="T31" fmla="*/ 106 h 521"/>
                <a:gd name="T32" fmla="*/ 124 w 460"/>
                <a:gd name="T33" fmla="*/ 106 h 521"/>
                <a:gd name="T34" fmla="*/ 0 w 460"/>
                <a:gd name="T35" fmla="*/ 0 h 521"/>
                <a:gd name="T36" fmla="*/ 268 w 460"/>
                <a:gd name="T37" fmla="*/ 0 h 521"/>
                <a:gd name="T38" fmla="*/ 307 w 460"/>
                <a:gd name="T39" fmla="*/ 1 h 521"/>
                <a:gd name="T40" fmla="*/ 342 w 460"/>
                <a:gd name="T41" fmla="*/ 7 h 521"/>
                <a:gd name="T42" fmla="*/ 370 w 460"/>
                <a:gd name="T43" fmla="*/ 16 h 521"/>
                <a:gd name="T44" fmla="*/ 394 w 460"/>
                <a:gd name="T45" fmla="*/ 27 h 521"/>
                <a:gd name="T46" fmla="*/ 414 w 460"/>
                <a:gd name="T47" fmla="*/ 43 h 521"/>
                <a:gd name="T48" fmla="*/ 430 w 460"/>
                <a:gd name="T49" fmla="*/ 60 h 521"/>
                <a:gd name="T50" fmla="*/ 441 w 460"/>
                <a:gd name="T51" fmla="*/ 79 h 521"/>
                <a:gd name="T52" fmla="*/ 450 w 460"/>
                <a:gd name="T53" fmla="*/ 101 h 521"/>
                <a:gd name="T54" fmla="*/ 456 w 460"/>
                <a:gd name="T55" fmla="*/ 124 h 521"/>
                <a:gd name="T56" fmla="*/ 459 w 460"/>
                <a:gd name="T57" fmla="*/ 150 h 521"/>
                <a:gd name="T58" fmla="*/ 460 w 460"/>
                <a:gd name="T59" fmla="*/ 177 h 521"/>
                <a:gd name="T60" fmla="*/ 460 w 460"/>
                <a:gd name="T61" fmla="*/ 346 h 521"/>
                <a:gd name="T62" fmla="*/ 459 w 460"/>
                <a:gd name="T63" fmla="*/ 371 h 521"/>
                <a:gd name="T64" fmla="*/ 456 w 460"/>
                <a:gd name="T65" fmla="*/ 397 h 521"/>
                <a:gd name="T66" fmla="*/ 450 w 460"/>
                <a:gd name="T67" fmla="*/ 421 h 521"/>
                <a:gd name="T68" fmla="*/ 441 w 460"/>
                <a:gd name="T69" fmla="*/ 443 h 521"/>
                <a:gd name="T70" fmla="*/ 430 w 460"/>
                <a:gd name="T71" fmla="*/ 461 h 521"/>
                <a:gd name="T72" fmla="*/ 414 w 460"/>
                <a:gd name="T73" fmla="*/ 480 h 521"/>
                <a:gd name="T74" fmla="*/ 394 w 460"/>
                <a:gd name="T75" fmla="*/ 494 h 521"/>
                <a:gd name="T76" fmla="*/ 370 w 460"/>
                <a:gd name="T77" fmla="*/ 505 h 521"/>
                <a:gd name="T78" fmla="*/ 342 w 460"/>
                <a:gd name="T79" fmla="*/ 514 h 521"/>
                <a:gd name="T80" fmla="*/ 307 w 460"/>
                <a:gd name="T81" fmla="*/ 520 h 521"/>
                <a:gd name="T82" fmla="*/ 268 w 460"/>
                <a:gd name="T83" fmla="*/ 521 h 521"/>
                <a:gd name="T84" fmla="*/ 0 w 460"/>
                <a:gd name="T85" fmla="*/ 521 h 521"/>
                <a:gd name="T86" fmla="*/ 0 w 460"/>
                <a:gd name="T87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60" h="521">
                  <a:moveTo>
                    <a:pt x="124" y="106"/>
                  </a:moveTo>
                  <a:lnTo>
                    <a:pt x="124" y="415"/>
                  </a:lnTo>
                  <a:lnTo>
                    <a:pt x="260" y="415"/>
                  </a:lnTo>
                  <a:lnTo>
                    <a:pt x="286" y="414"/>
                  </a:lnTo>
                  <a:lnTo>
                    <a:pt x="306" y="408"/>
                  </a:lnTo>
                  <a:lnTo>
                    <a:pt x="320" y="400"/>
                  </a:lnTo>
                  <a:lnTo>
                    <a:pt x="330" y="385"/>
                  </a:lnTo>
                  <a:lnTo>
                    <a:pt x="336" y="368"/>
                  </a:lnTo>
                  <a:lnTo>
                    <a:pt x="337" y="346"/>
                  </a:lnTo>
                  <a:lnTo>
                    <a:pt x="337" y="176"/>
                  </a:lnTo>
                  <a:lnTo>
                    <a:pt x="336" y="154"/>
                  </a:lnTo>
                  <a:lnTo>
                    <a:pt x="330" y="136"/>
                  </a:lnTo>
                  <a:lnTo>
                    <a:pt x="320" y="123"/>
                  </a:lnTo>
                  <a:lnTo>
                    <a:pt x="306" y="113"/>
                  </a:lnTo>
                  <a:lnTo>
                    <a:pt x="286" y="107"/>
                  </a:lnTo>
                  <a:lnTo>
                    <a:pt x="260" y="106"/>
                  </a:lnTo>
                  <a:lnTo>
                    <a:pt x="124" y="106"/>
                  </a:lnTo>
                  <a:close/>
                  <a:moveTo>
                    <a:pt x="0" y="0"/>
                  </a:moveTo>
                  <a:lnTo>
                    <a:pt x="268" y="0"/>
                  </a:lnTo>
                  <a:lnTo>
                    <a:pt x="307" y="1"/>
                  </a:lnTo>
                  <a:lnTo>
                    <a:pt x="342" y="7"/>
                  </a:lnTo>
                  <a:lnTo>
                    <a:pt x="370" y="16"/>
                  </a:lnTo>
                  <a:lnTo>
                    <a:pt x="394" y="27"/>
                  </a:lnTo>
                  <a:lnTo>
                    <a:pt x="414" y="43"/>
                  </a:lnTo>
                  <a:lnTo>
                    <a:pt x="430" y="60"/>
                  </a:lnTo>
                  <a:lnTo>
                    <a:pt x="441" y="79"/>
                  </a:lnTo>
                  <a:lnTo>
                    <a:pt x="450" y="101"/>
                  </a:lnTo>
                  <a:lnTo>
                    <a:pt x="456" y="124"/>
                  </a:lnTo>
                  <a:lnTo>
                    <a:pt x="459" y="150"/>
                  </a:lnTo>
                  <a:lnTo>
                    <a:pt x="460" y="177"/>
                  </a:lnTo>
                  <a:lnTo>
                    <a:pt x="460" y="346"/>
                  </a:lnTo>
                  <a:lnTo>
                    <a:pt x="459" y="371"/>
                  </a:lnTo>
                  <a:lnTo>
                    <a:pt x="456" y="397"/>
                  </a:lnTo>
                  <a:lnTo>
                    <a:pt x="450" y="421"/>
                  </a:lnTo>
                  <a:lnTo>
                    <a:pt x="441" y="443"/>
                  </a:lnTo>
                  <a:lnTo>
                    <a:pt x="430" y="461"/>
                  </a:lnTo>
                  <a:lnTo>
                    <a:pt x="414" y="480"/>
                  </a:lnTo>
                  <a:lnTo>
                    <a:pt x="394" y="494"/>
                  </a:lnTo>
                  <a:lnTo>
                    <a:pt x="370" y="505"/>
                  </a:lnTo>
                  <a:lnTo>
                    <a:pt x="342" y="514"/>
                  </a:lnTo>
                  <a:lnTo>
                    <a:pt x="307" y="520"/>
                  </a:lnTo>
                  <a:lnTo>
                    <a:pt x="268" y="521"/>
                  </a:lnTo>
                  <a:lnTo>
                    <a:pt x="0" y="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1128980" y="6361572"/>
              <a:ext cx="133694" cy="135779"/>
            </a:xfrm>
            <a:custGeom>
              <a:avLst/>
              <a:gdLst>
                <a:gd name="T0" fmla="*/ 126 w 513"/>
                <a:gd name="T1" fmla="*/ 101 h 521"/>
                <a:gd name="T2" fmla="*/ 126 w 513"/>
                <a:gd name="T3" fmla="*/ 270 h 521"/>
                <a:gd name="T4" fmla="*/ 277 w 513"/>
                <a:gd name="T5" fmla="*/ 270 h 521"/>
                <a:gd name="T6" fmla="*/ 298 w 513"/>
                <a:gd name="T7" fmla="*/ 268 h 521"/>
                <a:gd name="T8" fmla="*/ 314 w 513"/>
                <a:gd name="T9" fmla="*/ 264 h 521"/>
                <a:gd name="T10" fmla="*/ 327 w 513"/>
                <a:gd name="T11" fmla="*/ 256 h 521"/>
                <a:gd name="T12" fmla="*/ 335 w 513"/>
                <a:gd name="T13" fmla="*/ 246 h 521"/>
                <a:gd name="T14" fmla="*/ 339 w 513"/>
                <a:gd name="T15" fmla="*/ 231 h 521"/>
                <a:gd name="T16" fmla="*/ 341 w 513"/>
                <a:gd name="T17" fmla="*/ 214 h 521"/>
                <a:gd name="T18" fmla="*/ 341 w 513"/>
                <a:gd name="T19" fmla="*/ 153 h 521"/>
                <a:gd name="T20" fmla="*/ 339 w 513"/>
                <a:gd name="T21" fmla="*/ 133 h 521"/>
                <a:gd name="T22" fmla="*/ 332 w 513"/>
                <a:gd name="T23" fmla="*/ 119 h 521"/>
                <a:gd name="T24" fmla="*/ 321 w 513"/>
                <a:gd name="T25" fmla="*/ 109 h 521"/>
                <a:gd name="T26" fmla="*/ 304 w 513"/>
                <a:gd name="T27" fmla="*/ 103 h 521"/>
                <a:gd name="T28" fmla="*/ 281 w 513"/>
                <a:gd name="T29" fmla="*/ 101 h 521"/>
                <a:gd name="T30" fmla="*/ 126 w 513"/>
                <a:gd name="T31" fmla="*/ 101 h 521"/>
                <a:gd name="T32" fmla="*/ 0 w 513"/>
                <a:gd name="T33" fmla="*/ 0 h 521"/>
                <a:gd name="T34" fmla="*/ 280 w 513"/>
                <a:gd name="T35" fmla="*/ 0 h 521"/>
                <a:gd name="T36" fmla="*/ 322 w 513"/>
                <a:gd name="T37" fmla="*/ 1 h 521"/>
                <a:gd name="T38" fmla="*/ 358 w 513"/>
                <a:gd name="T39" fmla="*/ 9 h 521"/>
                <a:gd name="T40" fmla="*/ 388 w 513"/>
                <a:gd name="T41" fmla="*/ 17 h 521"/>
                <a:gd name="T42" fmla="*/ 412 w 513"/>
                <a:gd name="T43" fmla="*/ 31 h 521"/>
                <a:gd name="T44" fmla="*/ 431 w 513"/>
                <a:gd name="T45" fmla="*/ 47 h 521"/>
                <a:gd name="T46" fmla="*/ 445 w 513"/>
                <a:gd name="T47" fmla="*/ 67 h 521"/>
                <a:gd name="T48" fmla="*/ 455 w 513"/>
                <a:gd name="T49" fmla="*/ 91 h 521"/>
                <a:gd name="T50" fmla="*/ 461 w 513"/>
                <a:gd name="T51" fmla="*/ 117 h 521"/>
                <a:gd name="T52" fmla="*/ 462 w 513"/>
                <a:gd name="T53" fmla="*/ 147 h 521"/>
                <a:gd name="T54" fmla="*/ 462 w 513"/>
                <a:gd name="T55" fmla="*/ 221 h 521"/>
                <a:gd name="T56" fmla="*/ 461 w 513"/>
                <a:gd name="T57" fmla="*/ 254 h 521"/>
                <a:gd name="T58" fmla="*/ 453 w 513"/>
                <a:gd name="T59" fmla="*/ 281 h 521"/>
                <a:gd name="T60" fmla="*/ 441 w 513"/>
                <a:gd name="T61" fmla="*/ 306 h 521"/>
                <a:gd name="T62" fmla="*/ 421 w 513"/>
                <a:gd name="T63" fmla="*/ 326 h 521"/>
                <a:gd name="T64" fmla="*/ 394 w 513"/>
                <a:gd name="T65" fmla="*/ 344 h 521"/>
                <a:gd name="T66" fmla="*/ 513 w 513"/>
                <a:gd name="T67" fmla="*/ 521 h 521"/>
                <a:gd name="T68" fmla="*/ 372 w 513"/>
                <a:gd name="T69" fmla="*/ 521 h 521"/>
                <a:gd name="T70" fmla="*/ 270 w 513"/>
                <a:gd name="T71" fmla="*/ 368 h 521"/>
                <a:gd name="T72" fmla="*/ 126 w 513"/>
                <a:gd name="T73" fmla="*/ 368 h 521"/>
                <a:gd name="T74" fmla="*/ 126 w 513"/>
                <a:gd name="T75" fmla="*/ 521 h 521"/>
                <a:gd name="T76" fmla="*/ 0 w 513"/>
                <a:gd name="T77" fmla="*/ 521 h 521"/>
                <a:gd name="T78" fmla="*/ 0 w 513"/>
                <a:gd name="T79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13" h="521">
                  <a:moveTo>
                    <a:pt x="126" y="101"/>
                  </a:moveTo>
                  <a:lnTo>
                    <a:pt x="126" y="270"/>
                  </a:lnTo>
                  <a:lnTo>
                    <a:pt x="277" y="270"/>
                  </a:lnTo>
                  <a:lnTo>
                    <a:pt x="298" y="268"/>
                  </a:lnTo>
                  <a:lnTo>
                    <a:pt x="314" y="264"/>
                  </a:lnTo>
                  <a:lnTo>
                    <a:pt x="327" y="256"/>
                  </a:lnTo>
                  <a:lnTo>
                    <a:pt x="335" y="246"/>
                  </a:lnTo>
                  <a:lnTo>
                    <a:pt x="339" y="231"/>
                  </a:lnTo>
                  <a:lnTo>
                    <a:pt x="341" y="214"/>
                  </a:lnTo>
                  <a:lnTo>
                    <a:pt x="341" y="153"/>
                  </a:lnTo>
                  <a:lnTo>
                    <a:pt x="339" y="133"/>
                  </a:lnTo>
                  <a:lnTo>
                    <a:pt x="332" y="119"/>
                  </a:lnTo>
                  <a:lnTo>
                    <a:pt x="321" y="109"/>
                  </a:lnTo>
                  <a:lnTo>
                    <a:pt x="304" y="103"/>
                  </a:lnTo>
                  <a:lnTo>
                    <a:pt x="281" y="101"/>
                  </a:lnTo>
                  <a:lnTo>
                    <a:pt x="126" y="101"/>
                  </a:lnTo>
                  <a:close/>
                  <a:moveTo>
                    <a:pt x="0" y="0"/>
                  </a:moveTo>
                  <a:lnTo>
                    <a:pt x="280" y="0"/>
                  </a:lnTo>
                  <a:lnTo>
                    <a:pt x="322" y="1"/>
                  </a:lnTo>
                  <a:lnTo>
                    <a:pt x="358" y="9"/>
                  </a:lnTo>
                  <a:lnTo>
                    <a:pt x="388" y="17"/>
                  </a:lnTo>
                  <a:lnTo>
                    <a:pt x="412" y="31"/>
                  </a:lnTo>
                  <a:lnTo>
                    <a:pt x="431" y="47"/>
                  </a:lnTo>
                  <a:lnTo>
                    <a:pt x="445" y="67"/>
                  </a:lnTo>
                  <a:lnTo>
                    <a:pt x="455" y="91"/>
                  </a:lnTo>
                  <a:lnTo>
                    <a:pt x="461" y="117"/>
                  </a:lnTo>
                  <a:lnTo>
                    <a:pt x="462" y="147"/>
                  </a:lnTo>
                  <a:lnTo>
                    <a:pt x="462" y="221"/>
                  </a:lnTo>
                  <a:lnTo>
                    <a:pt x="461" y="254"/>
                  </a:lnTo>
                  <a:lnTo>
                    <a:pt x="453" y="281"/>
                  </a:lnTo>
                  <a:lnTo>
                    <a:pt x="441" y="306"/>
                  </a:lnTo>
                  <a:lnTo>
                    <a:pt x="421" y="326"/>
                  </a:lnTo>
                  <a:lnTo>
                    <a:pt x="394" y="344"/>
                  </a:lnTo>
                  <a:lnTo>
                    <a:pt x="513" y="521"/>
                  </a:lnTo>
                  <a:lnTo>
                    <a:pt x="372" y="521"/>
                  </a:lnTo>
                  <a:lnTo>
                    <a:pt x="270" y="368"/>
                  </a:lnTo>
                  <a:lnTo>
                    <a:pt x="126" y="368"/>
                  </a:lnTo>
                  <a:lnTo>
                    <a:pt x="126" y="521"/>
                  </a:lnTo>
                  <a:lnTo>
                    <a:pt x="0" y="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333039" y="6361572"/>
              <a:ext cx="144379" cy="135779"/>
            </a:xfrm>
            <a:custGeom>
              <a:avLst/>
              <a:gdLst>
                <a:gd name="T0" fmla="*/ 199 w 554"/>
                <a:gd name="T1" fmla="*/ 0 h 521"/>
                <a:gd name="T2" fmla="*/ 355 w 554"/>
                <a:gd name="T3" fmla="*/ 0 h 521"/>
                <a:gd name="T4" fmla="*/ 554 w 554"/>
                <a:gd name="T5" fmla="*/ 521 h 521"/>
                <a:gd name="T6" fmla="*/ 429 w 554"/>
                <a:gd name="T7" fmla="*/ 521 h 521"/>
                <a:gd name="T8" fmla="*/ 276 w 554"/>
                <a:gd name="T9" fmla="*/ 111 h 521"/>
                <a:gd name="T10" fmla="*/ 125 w 554"/>
                <a:gd name="T11" fmla="*/ 521 h 521"/>
                <a:gd name="T12" fmla="*/ 0 w 554"/>
                <a:gd name="T13" fmla="*/ 521 h 521"/>
                <a:gd name="T14" fmla="*/ 199 w 554"/>
                <a:gd name="T15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4" h="521">
                  <a:moveTo>
                    <a:pt x="199" y="0"/>
                  </a:moveTo>
                  <a:lnTo>
                    <a:pt x="355" y="0"/>
                  </a:lnTo>
                  <a:lnTo>
                    <a:pt x="554" y="521"/>
                  </a:lnTo>
                  <a:lnTo>
                    <a:pt x="429" y="521"/>
                  </a:lnTo>
                  <a:lnTo>
                    <a:pt x="276" y="111"/>
                  </a:lnTo>
                  <a:lnTo>
                    <a:pt x="125" y="521"/>
                  </a:lnTo>
                  <a:lnTo>
                    <a:pt x="0" y="521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FF2302"/>
            </a:solidFill>
            <a:ln w="0">
              <a:solidFill>
                <a:srgbClr val="FF230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9"/>
            <p:cNvSpPr>
              <a:spLocks noEditPoints="1"/>
            </p:cNvSpPr>
            <p:nvPr userDrawn="1"/>
          </p:nvSpPr>
          <p:spPr bwMode="auto">
            <a:xfrm>
              <a:off x="1550390" y="6361572"/>
              <a:ext cx="118318" cy="135779"/>
            </a:xfrm>
            <a:custGeom>
              <a:avLst/>
              <a:gdLst>
                <a:gd name="T0" fmla="*/ 125 w 454"/>
                <a:gd name="T1" fmla="*/ 101 h 521"/>
                <a:gd name="T2" fmla="*/ 125 w 454"/>
                <a:gd name="T3" fmla="*/ 274 h 521"/>
                <a:gd name="T4" fmla="*/ 268 w 454"/>
                <a:gd name="T5" fmla="*/ 274 h 521"/>
                <a:gd name="T6" fmla="*/ 292 w 454"/>
                <a:gd name="T7" fmla="*/ 271 h 521"/>
                <a:gd name="T8" fmla="*/ 310 w 454"/>
                <a:gd name="T9" fmla="*/ 266 h 521"/>
                <a:gd name="T10" fmla="*/ 322 w 454"/>
                <a:gd name="T11" fmla="*/ 256 h 521"/>
                <a:gd name="T12" fmla="*/ 329 w 454"/>
                <a:gd name="T13" fmla="*/ 240 h 521"/>
                <a:gd name="T14" fmla="*/ 332 w 454"/>
                <a:gd name="T15" fmla="*/ 221 h 521"/>
                <a:gd name="T16" fmla="*/ 332 w 454"/>
                <a:gd name="T17" fmla="*/ 153 h 521"/>
                <a:gd name="T18" fmla="*/ 329 w 454"/>
                <a:gd name="T19" fmla="*/ 134 h 521"/>
                <a:gd name="T20" fmla="*/ 322 w 454"/>
                <a:gd name="T21" fmla="*/ 120 h 521"/>
                <a:gd name="T22" fmla="*/ 310 w 454"/>
                <a:gd name="T23" fmla="*/ 109 h 521"/>
                <a:gd name="T24" fmla="*/ 292 w 454"/>
                <a:gd name="T25" fmla="*/ 103 h 521"/>
                <a:gd name="T26" fmla="*/ 268 w 454"/>
                <a:gd name="T27" fmla="*/ 101 h 521"/>
                <a:gd name="T28" fmla="*/ 125 w 454"/>
                <a:gd name="T29" fmla="*/ 101 h 521"/>
                <a:gd name="T30" fmla="*/ 0 w 454"/>
                <a:gd name="T31" fmla="*/ 0 h 521"/>
                <a:gd name="T32" fmla="*/ 272 w 454"/>
                <a:gd name="T33" fmla="*/ 0 h 521"/>
                <a:gd name="T34" fmla="*/ 315 w 454"/>
                <a:gd name="T35" fmla="*/ 1 h 521"/>
                <a:gd name="T36" fmla="*/ 350 w 454"/>
                <a:gd name="T37" fmla="*/ 9 h 521"/>
                <a:gd name="T38" fmla="*/ 380 w 454"/>
                <a:gd name="T39" fmla="*/ 17 h 521"/>
                <a:gd name="T40" fmla="*/ 404 w 454"/>
                <a:gd name="T41" fmla="*/ 31 h 521"/>
                <a:gd name="T42" fmla="*/ 424 w 454"/>
                <a:gd name="T43" fmla="*/ 47 h 521"/>
                <a:gd name="T44" fmla="*/ 437 w 454"/>
                <a:gd name="T45" fmla="*/ 67 h 521"/>
                <a:gd name="T46" fmla="*/ 447 w 454"/>
                <a:gd name="T47" fmla="*/ 91 h 521"/>
                <a:gd name="T48" fmla="*/ 453 w 454"/>
                <a:gd name="T49" fmla="*/ 117 h 521"/>
                <a:gd name="T50" fmla="*/ 454 w 454"/>
                <a:gd name="T51" fmla="*/ 147 h 521"/>
                <a:gd name="T52" fmla="*/ 454 w 454"/>
                <a:gd name="T53" fmla="*/ 227 h 521"/>
                <a:gd name="T54" fmla="*/ 453 w 454"/>
                <a:gd name="T55" fmla="*/ 256 h 521"/>
                <a:gd name="T56" fmla="*/ 446 w 454"/>
                <a:gd name="T57" fmla="*/ 283 h 521"/>
                <a:gd name="T58" fmla="*/ 436 w 454"/>
                <a:gd name="T59" fmla="*/ 307 h 521"/>
                <a:gd name="T60" fmla="*/ 422 w 454"/>
                <a:gd name="T61" fmla="*/ 327 h 521"/>
                <a:gd name="T62" fmla="*/ 402 w 454"/>
                <a:gd name="T63" fmla="*/ 344 h 521"/>
                <a:gd name="T64" fmla="*/ 376 w 454"/>
                <a:gd name="T65" fmla="*/ 357 h 521"/>
                <a:gd name="T66" fmla="*/ 346 w 454"/>
                <a:gd name="T67" fmla="*/ 367 h 521"/>
                <a:gd name="T68" fmla="*/ 309 w 454"/>
                <a:gd name="T69" fmla="*/ 373 h 521"/>
                <a:gd name="T70" fmla="*/ 266 w 454"/>
                <a:gd name="T71" fmla="*/ 374 h 521"/>
                <a:gd name="T72" fmla="*/ 125 w 454"/>
                <a:gd name="T73" fmla="*/ 374 h 521"/>
                <a:gd name="T74" fmla="*/ 125 w 454"/>
                <a:gd name="T75" fmla="*/ 521 h 521"/>
                <a:gd name="T76" fmla="*/ 0 w 454"/>
                <a:gd name="T77" fmla="*/ 521 h 521"/>
                <a:gd name="T78" fmla="*/ 0 w 454"/>
                <a:gd name="T79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54" h="521">
                  <a:moveTo>
                    <a:pt x="125" y="101"/>
                  </a:moveTo>
                  <a:lnTo>
                    <a:pt x="125" y="274"/>
                  </a:lnTo>
                  <a:lnTo>
                    <a:pt x="268" y="274"/>
                  </a:lnTo>
                  <a:lnTo>
                    <a:pt x="292" y="271"/>
                  </a:lnTo>
                  <a:lnTo>
                    <a:pt x="310" y="266"/>
                  </a:lnTo>
                  <a:lnTo>
                    <a:pt x="322" y="256"/>
                  </a:lnTo>
                  <a:lnTo>
                    <a:pt x="329" y="240"/>
                  </a:lnTo>
                  <a:lnTo>
                    <a:pt x="332" y="221"/>
                  </a:lnTo>
                  <a:lnTo>
                    <a:pt x="332" y="153"/>
                  </a:lnTo>
                  <a:lnTo>
                    <a:pt x="329" y="134"/>
                  </a:lnTo>
                  <a:lnTo>
                    <a:pt x="322" y="120"/>
                  </a:lnTo>
                  <a:lnTo>
                    <a:pt x="310" y="109"/>
                  </a:lnTo>
                  <a:lnTo>
                    <a:pt x="292" y="103"/>
                  </a:lnTo>
                  <a:lnTo>
                    <a:pt x="268" y="101"/>
                  </a:lnTo>
                  <a:lnTo>
                    <a:pt x="125" y="101"/>
                  </a:lnTo>
                  <a:close/>
                  <a:moveTo>
                    <a:pt x="0" y="0"/>
                  </a:moveTo>
                  <a:lnTo>
                    <a:pt x="272" y="0"/>
                  </a:lnTo>
                  <a:lnTo>
                    <a:pt x="315" y="1"/>
                  </a:lnTo>
                  <a:lnTo>
                    <a:pt x="350" y="9"/>
                  </a:lnTo>
                  <a:lnTo>
                    <a:pt x="380" y="17"/>
                  </a:lnTo>
                  <a:lnTo>
                    <a:pt x="404" y="31"/>
                  </a:lnTo>
                  <a:lnTo>
                    <a:pt x="424" y="47"/>
                  </a:lnTo>
                  <a:lnTo>
                    <a:pt x="437" y="67"/>
                  </a:lnTo>
                  <a:lnTo>
                    <a:pt x="447" y="91"/>
                  </a:lnTo>
                  <a:lnTo>
                    <a:pt x="453" y="117"/>
                  </a:lnTo>
                  <a:lnTo>
                    <a:pt x="454" y="147"/>
                  </a:lnTo>
                  <a:lnTo>
                    <a:pt x="454" y="227"/>
                  </a:lnTo>
                  <a:lnTo>
                    <a:pt x="453" y="256"/>
                  </a:lnTo>
                  <a:lnTo>
                    <a:pt x="446" y="283"/>
                  </a:lnTo>
                  <a:lnTo>
                    <a:pt x="436" y="307"/>
                  </a:lnTo>
                  <a:lnTo>
                    <a:pt x="422" y="327"/>
                  </a:lnTo>
                  <a:lnTo>
                    <a:pt x="402" y="344"/>
                  </a:lnTo>
                  <a:lnTo>
                    <a:pt x="376" y="357"/>
                  </a:lnTo>
                  <a:lnTo>
                    <a:pt x="346" y="367"/>
                  </a:lnTo>
                  <a:lnTo>
                    <a:pt x="309" y="373"/>
                  </a:lnTo>
                  <a:lnTo>
                    <a:pt x="266" y="374"/>
                  </a:lnTo>
                  <a:lnTo>
                    <a:pt x="125" y="374"/>
                  </a:lnTo>
                  <a:lnTo>
                    <a:pt x="125" y="521"/>
                  </a:lnTo>
                  <a:lnTo>
                    <a:pt x="0" y="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1747674" y="6361572"/>
              <a:ext cx="104245" cy="135779"/>
            </a:xfrm>
            <a:custGeom>
              <a:avLst/>
              <a:gdLst>
                <a:gd name="T0" fmla="*/ 0 w 400"/>
                <a:gd name="T1" fmla="*/ 0 h 521"/>
                <a:gd name="T2" fmla="*/ 400 w 400"/>
                <a:gd name="T3" fmla="*/ 0 h 521"/>
                <a:gd name="T4" fmla="*/ 400 w 400"/>
                <a:gd name="T5" fmla="*/ 103 h 521"/>
                <a:gd name="T6" fmla="*/ 124 w 400"/>
                <a:gd name="T7" fmla="*/ 103 h 521"/>
                <a:gd name="T8" fmla="*/ 124 w 400"/>
                <a:gd name="T9" fmla="*/ 204 h 521"/>
                <a:gd name="T10" fmla="*/ 382 w 400"/>
                <a:gd name="T11" fmla="*/ 204 h 521"/>
                <a:gd name="T12" fmla="*/ 382 w 400"/>
                <a:gd name="T13" fmla="*/ 307 h 521"/>
                <a:gd name="T14" fmla="*/ 124 w 400"/>
                <a:gd name="T15" fmla="*/ 307 h 521"/>
                <a:gd name="T16" fmla="*/ 124 w 400"/>
                <a:gd name="T17" fmla="*/ 420 h 521"/>
                <a:gd name="T18" fmla="*/ 400 w 400"/>
                <a:gd name="T19" fmla="*/ 420 h 521"/>
                <a:gd name="T20" fmla="*/ 400 w 400"/>
                <a:gd name="T21" fmla="*/ 521 h 521"/>
                <a:gd name="T22" fmla="*/ 0 w 400"/>
                <a:gd name="T23" fmla="*/ 521 h 521"/>
                <a:gd name="T24" fmla="*/ 0 w 400"/>
                <a:gd name="T25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0" h="521">
                  <a:moveTo>
                    <a:pt x="0" y="0"/>
                  </a:moveTo>
                  <a:lnTo>
                    <a:pt x="400" y="0"/>
                  </a:lnTo>
                  <a:lnTo>
                    <a:pt x="400" y="103"/>
                  </a:lnTo>
                  <a:lnTo>
                    <a:pt x="124" y="103"/>
                  </a:lnTo>
                  <a:lnTo>
                    <a:pt x="124" y="204"/>
                  </a:lnTo>
                  <a:lnTo>
                    <a:pt x="382" y="204"/>
                  </a:lnTo>
                  <a:lnTo>
                    <a:pt x="382" y="307"/>
                  </a:lnTo>
                  <a:lnTo>
                    <a:pt x="124" y="307"/>
                  </a:lnTo>
                  <a:lnTo>
                    <a:pt x="124" y="420"/>
                  </a:lnTo>
                  <a:lnTo>
                    <a:pt x="400" y="420"/>
                  </a:lnTo>
                  <a:lnTo>
                    <a:pt x="400" y="521"/>
                  </a:lnTo>
                  <a:lnTo>
                    <a:pt x="0" y="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 noEditPoints="1"/>
            </p:cNvSpPr>
            <p:nvPr userDrawn="1"/>
          </p:nvSpPr>
          <p:spPr bwMode="auto">
            <a:xfrm>
              <a:off x="1933752" y="6361572"/>
              <a:ext cx="133173" cy="135779"/>
            </a:xfrm>
            <a:custGeom>
              <a:avLst/>
              <a:gdLst>
                <a:gd name="T0" fmla="*/ 124 w 511"/>
                <a:gd name="T1" fmla="*/ 101 h 521"/>
                <a:gd name="T2" fmla="*/ 124 w 511"/>
                <a:gd name="T3" fmla="*/ 270 h 521"/>
                <a:gd name="T4" fmla="*/ 276 w 511"/>
                <a:gd name="T5" fmla="*/ 270 h 521"/>
                <a:gd name="T6" fmla="*/ 296 w 511"/>
                <a:gd name="T7" fmla="*/ 268 h 521"/>
                <a:gd name="T8" fmla="*/ 313 w 511"/>
                <a:gd name="T9" fmla="*/ 264 h 521"/>
                <a:gd name="T10" fmla="*/ 325 w 511"/>
                <a:gd name="T11" fmla="*/ 256 h 521"/>
                <a:gd name="T12" fmla="*/ 333 w 511"/>
                <a:gd name="T13" fmla="*/ 246 h 521"/>
                <a:gd name="T14" fmla="*/ 338 w 511"/>
                <a:gd name="T15" fmla="*/ 231 h 521"/>
                <a:gd name="T16" fmla="*/ 339 w 511"/>
                <a:gd name="T17" fmla="*/ 214 h 521"/>
                <a:gd name="T18" fmla="*/ 339 w 511"/>
                <a:gd name="T19" fmla="*/ 153 h 521"/>
                <a:gd name="T20" fmla="*/ 338 w 511"/>
                <a:gd name="T21" fmla="*/ 133 h 521"/>
                <a:gd name="T22" fmla="*/ 330 w 511"/>
                <a:gd name="T23" fmla="*/ 119 h 521"/>
                <a:gd name="T24" fmla="*/ 319 w 511"/>
                <a:gd name="T25" fmla="*/ 109 h 521"/>
                <a:gd name="T26" fmla="*/ 302 w 511"/>
                <a:gd name="T27" fmla="*/ 103 h 521"/>
                <a:gd name="T28" fmla="*/ 279 w 511"/>
                <a:gd name="T29" fmla="*/ 101 h 521"/>
                <a:gd name="T30" fmla="*/ 124 w 511"/>
                <a:gd name="T31" fmla="*/ 101 h 521"/>
                <a:gd name="T32" fmla="*/ 0 w 511"/>
                <a:gd name="T33" fmla="*/ 0 h 521"/>
                <a:gd name="T34" fmla="*/ 279 w 511"/>
                <a:gd name="T35" fmla="*/ 0 h 521"/>
                <a:gd name="T36" fmla="*/ 320 w 511"/>
                <a:gd name="T37" fmla="*/ 1 h 521"/>
                <a:gd name="T38" fmla="*/ 358 w 511"/>
                <a:gd name="T39" fmla="*/ 9 h 521"/>
                <a:gd name="T40" fmla="*/ 387 w 511"/>
                <a:gd name="T41" fmla="*/ 17 h 521"/>
                <a:gd name="T42" fmla="*/ 412 w 511"/>
                <a:gd name="T43" fmla="*/ 31 h 521"/>
                <a:gd name="T44" fmla="*/ 430 w 511"/>
                <a:gd name="T45" fmla="*/ 47 h 521"/>
                <a:gd name="T46" fmla="*/ 444 w 511"/>
                <a:gd name="T47" fmla="*/ 67 h 521"/>
                <a:gd name="T48" fmla="*/ 453 w 511"/>
                <a:gd name="T49" fmla="*/ 91 h 521"/>
                <a:gd name="T50" fmla="*/ 459 w 511"/>
                <a:gd name="T51" fmla="*/ 117 h 521"/>
                <a:gd name="T52" fmla="*/ 460 w 511"/>
                <a:gd name="T53" fmla="*/ 147 h 521"/>
                <a:gd name="T54" fmla="*/ 460 w 511"/>
                <a:gd name="T55" fmla="*/ 221 h 521"/>
                <a:gd name="T56" fmla="*/ 459 w 511"/>
                <a:gd name="T57" fmla="*/ 254 h 521"/>
                <a:gd name="T58" fmla="*/ 452 w 511"/>
                <a:gd name="T59" fmla="*/ 281 h 521"/>
                <a:gd name="T60" fmla="*/ 439 w 511"/>
                <a:gd name="T61" fmla="*/ 306 h 521"/>
                <a:gd name="T62" fmla="*/ 419 w 511"/>
                <a:gd name="T63" fmla="*/ 326 h 521"/>
                <a:gd name="T64" fmla="*/ 392 w 511"/>
                <a:gd name="T65" fmla="*/ 344 h 521"/>
                <a:gd name="T66" fmla="*/ 511 w 511"/>
                <a:gd name="T67" fmla="*/ 521 h 521"/>
                <a:gd name="T68" fmla="*/ 370 w 511"/>
                <a:gd name="T69" fmla="*/ 521 h 521"/>
                <a:gd name="T70" fmla="*/ 269 w 511"/>
                <a:gd name="T71" fmla="*/ 368 h 521"/>
                <a:gd name="T72" fmla="*/ 124 w 511"/>
                <a:gd name="T73" fmla="*/ 368 h 521"/>
                <a:gd name="T74" fmla="*/ 124 w 511"/>
                <a:gd name="T75" fmla="*/ 521 h 521"/>
                <a:gd name="T76" fmla="*/ 0 w 511"/>
                <a:gd name="T77" fmla="*/ 521 h 521"/>
                <a:gd name="T78" fmla="*/ 0 w 511"/>
                <a:gd name="T79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11" h="521">
                  <a:moveTo>
                    <a:pt x="124" y="101"/>
                  </a:moveTo>
                  <a:lnTo>
                    <a:pt x="124" y="270"/>
                  </a:lnTo>
                  <a:lnTo>
                    <a:pt x="276" y="270"/>
                  </a:lnTo>
                  <a:lnTo>
                    <a:pt x="296" y="268"/>
                  </a:lnTo>
                  <a:lnTo>
                    <a:pt x="313" y="264"/>
                  </a:lnTo>
                  <a:lnTo>
                    <a:pt x="325" y="256"/>
                  </a:lnTo>
                  <a:lnTo>
                    <a:pt x="333" y="246"/>
                  </a:lnTo>
                  <a:lnTo>
                    <a:pt x="338" y="231"/>
                  </a:lnTo>
                  <a:lnTo>
                    <a:pt x="339" y="214"/>
                  </a:lnTo>
                  <a:lnTo>
                    <a:pt x="339" y="153"/>
                  </a:lnTo>
                  <a:lnTo>
                    <a:pt x="338" y="133"/>
                  </a:lnTo>
                  <a:lnTo>
                    <a:pt x="330" y="119"/>
                  </a:lnTo>
                  <a:lnTo>
                    <a:pt x="319" y="109"/>
                  </a:lnTo>
                  <a:lnTo>
                    <a:pt x="302" y="103"/>
                  </a:lnTo>
                  <a:lnTo>
                    <a:pt x="279" y="101"/>
                  </a:lnTo>
                  <a:lnTo>
                    <a:pt x="124" y="101"/>
                  </a:lnTo>
                  <a:close/>
                  <a:moveTo>
                    <a:pt x="0" y="0"/>
                  </a:moveTo>
                  <a:lnTo>
                    <a:pt x="279" y="0"/>
                  </a:lnTo>
                  <a:lnTo>
                    <a:pt x="320" y="1"/>
                  </a:lnTo>
                  <a:lnTo>
                    <a:pt x="358" y="9"/>
                  </a:lnTo>
                  <a:lnTo>
                    <a:pt x="387" y="17"/>
                  </a:lnTo>
                  <a:lnTo>
                    <a:pt x="412" y="31"/>
                  </a:lnTo>
                  <a:lnTo>
                    <a:pt x="430" y="47"/>
                  </a:lnTo>
                  <a:lnTo>
                    <a:pt x="444" y="67"/>
                  </a:lnTo>
                  <a:lnTo>
                    <a:pt x="453" y="91"/>
                  </a:lnTo>
                  <a:lnTo>
                    <a:pt x="459" y="117"/>
                  </a:lnTo>
                  <a:lnTo>
                    <a:pt x="460" y="147"/>
                  </a:lnTo>
                  <a:lnTo>
                    <a:pt x="460" y="221"/>
                  </a:lnTo>
                  <a:lnTo>
                    <a:pt x="459" y="254"/>
                  </a:lnTo>
                  <a:lnTo>
                    <a:pt x="452" y="281"/>
                  </a:lnTo>
                  <a:lnTo>
                    <a:pt x="439" y="306"/>
                  </a:lnTo>
                  <a:lnTo>
                    <a:pt x="419" y="326"/>
                  </a:lnTo>
                  <a:lnTo>
                    <a:pt x="392" y="344"/>
                  </a:lnTo>
                  <a:lnTo>
                    <a:pt x="511" y="521"/>
                  </a:lnTo>
                  <a:lnTo>
                    <a:pt x="370" y="521"/>
                  </a:lnTo>
                  <a:lnTo>
                    <a:pt x="269" y="368"/>
                  </a:lnTo>
                  <a:lnTo>
                    <a:pt x="124" y="368"/>
                  </a:lnTo>
                  <a:lnTo>
                    <a:pt x="124" y="521"/>
                  </a:lnTo>
                  <a:lnTo>
                    <a:pt x="0" y="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80994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0751" y="1190198"/>
            <a:ext cx="3549650" cy="492980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ts val="1920"/>
              </a:lnSpc>
              <a:spcBef>
                <a:spcPts val="800"/>
              </a:spcBef>
              <a:buFontTx/>
              <a:buNone/>
              <a:defRPr sz="1600" baseline="0">
                <a:latin typeface="Arial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5180939" y="1190198"/>
            <a:ext cx="3549650" cy="492980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ts val="1920"/>
              </a:lnSpc>
              <a:spcBef>
                <a:spcPts val="800"/>
              </a:spcBef>
              <a:buFontTx/>
              <a:buNone/>
              <a:defRPr sz="1600" baseline="0">
                <a:latin typeface="Arial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1408" y="6344937"/>
            <a:ext cx="466725" cy="365125"/>
          </a:xfrm>
          <a:prstGeom prst="rect">
            <a:avLst/>
          </a:prstGeom>
        </p:spPr>
        <p:txBody>
          <a:bodyPr bIns="0"/>
          <a:lstStyle>
            <a:lvl1pPr algn="r">
              <a:defRPr sz="1200" b="1" i="0"/>
            </a:lvl1pPr>
          </a:lstStyle>
          <a:p>
            <a:fld id="{532E5815-A8B8-3248-99F0-470F41FB04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30672" y="47198"/>
            <a:ext cx="7766050" cy="1143000"/>
          </a:xfrm>
        </p:spPr>
        <p:txBody>
          <a:bodyPr lIns="0">
            <a:normAutofit/>
          </a:bodyPr>
          <a:lstStyle>
            <a:lvl1pPr algn="l">
              <a:defRPr sz="3500" b="1" i="0" baseline="0">
                <a:latin typeface="Arial"/>
              </a:defRPr>
            </a:lvl1pPr>
          </a:lstStyle>
          <a:p>
            <a:r>
              <a:rPr lang="en-US" dirty="0" smtClean="0"/>
              <a:t>Two Columns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962704"/>
            <a:ext cx="1849468" cy="0"/>
          </a:xfrm>
          <a:prstGeom prst="line">
            <a:avLst/>
          </a:prstGeom>
          <a:ln w="12700">
            <a:solidFill>
              <a:srgbClr val="FF461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 userDrawn="1"/>
        </p:nvGrpSpPr>
        <p:grpSpPr>
          <a:xfrm>
            <a:off x="920750" y="6361572"/>
            <a:ext cx="1146175" cy="135779"/>
            <a:chOff x="920750" y="6361572"/>
            <a:chExt cx="1146175" cy="135779"/>
          </a:xfrm>
        </p:grpSpPr>
        <p:sp>
          <p:nvSpPr>
            <p:cNvPr id="13" name="Freeform 6"/>
            <p:cNvSpPr>
              <a:spLocks noEditPoints="1"/>
            </p:cNvSpPr>
            <p:nvPr userDrawn="1"/>
          </p:nvSpPr>
          <p:spPr bwMode="auto">
            <a:xfrm>
              <a:off x="920750" y="6361572"/>
              <a:ext cx="119882" cy="135779"/>
            </a:xfrm>
            <a:custGeom>
              <a:avLst/>
              <a:gdLst>
                <a:gd name="T0" fmla="*/ 124 w 460"/>
                <a:gd name="T1" fmla="*/ 106 h 521"/>
                <a:gd name="T2" fmla="*/ 124 w 460"/>
                <a:gd name="T3" fmla="*/ 415 h 521"/>
                <a:gd name="T4" fmla="*/ 260 w 460"/>
                <a:gd name="T5" fmla="*/ 415 h 521"/>
                <a:gd name="T6" fmla="*/ 286 w 460"/>
                <a:gd name="T7" fmla="*/ 414 h 521"/>
                <a:gd name="T8" fmla="*/ 306 w 460"/>
                <a:gd name="T9" fmla="*/ 408 h 521"/>
                <a:gd name="T10" fmla="*/ 320 w 460"/>
                <a:gd name="T11" fmla="*/ 400 h 521"/>
                <a:gd name="T12" fmla="*/ 330 w 460"/>
                <a:gd name="T13" fmla="*/ 385 h 521"/>
                <a:gd name="T14" fmla="*/ 336 w 460"/>
                <a:gd name="T15" fmla="*/ 368 h 521"/>
                <a:gd name="T16" fmla="*/ 337 w 460"/>
                <a:gd name="T17" fmla="*/ 346 h 521"/>
                <a:gd name="T18" fmla="*/ 337 w 460"/>
                <a:gd name="T19" fmla="*/ 176 h 521"/>
                <a:gd name="T20" fmla="*/ 336 w 460"/>
                <a:gd name="T21" fmla="*/ 154 h 521"/>
                <a:gd name="T22" fmla="*/ 330 w 460"/>
                <a:gd name="T23" fmla="*/ 136 h 521"/>
                <a:gd name="T24" fmla="*/ 320 w 460"/>
                <a:gd name="T25" fmla="*/ 123 h 521"/>
                <a:gd name="T26" fmla="*/ 306 w 460"/>
                <a:gd name="T27" fmla="*/ 113 h 521"/>
                <a:gd name="T28" fmla="*/ 286 w 460"/>
                <a:gd name="T29" fmla="*/ 107 h 521"/>
                <a:gd name="T30" fmla="*/ 260 w 460"/>
                <a:gd name="T31" fmla="*/ 106 h 521"/>
                <a:gd name="T32" fmla="*/ 124 w 460"/>
                <a:gd name="T33" fmla="*/ 106 h 521"/>
                <a:gd name="T34" fmla="*/ 0 w 460"/>
                <a:gd name="T35" fmla="*/ 0 h 521"/>
                <a:gd name="T36" fmla="*/ 268 w 460"/>
                <a:gd name="T37" fmla="*/ 0 h 521"/>
                <a:gd name="T38" fmla="*/ 307 w 460"/>
                <a:gd name="T39" fmla="*/ 1 h 521"/>
                <a:gd name="T40" fmla="*/ 342 w 460"/>
                <a:gd name="T41" fmla="*/ 7 h 521"/>
                <a:gd name="T42" fmla="*/ 370 w 460"/>
                <a:gd name="T43" fmla="*/ 16 h 521"/>
                <a:gd name="T44" fmla="*/ 394 w 460"/>
                <a:gd name="T45" fmla="*/ 27 h 521"/>
                <a:gd name="T46" fmla="*/ 414 w 460"/>
                <a:gd name="T47" fmla="*/ 43 h 521"/>
                <a:gd name="T48" fmla="*/ 430 w 460"/>
                <a:gd name="T49" fmla="*/ 60 h 521"/>
                <a:gd name="T50" fmla="*/ 441 w 460"/>
                <a:gd name="T51" fmla="*/ 79 h 521"/>
                <a:gd name="T52" fmla="*/ 450 w 460"/>
                <a:gd name="T53" fmla="*/ 101 h 521"/>
                <a:gd name="T54" fmla="*/ 456 w 460"/>
                <a:gd name="T55" fmla="*/ 124 h 521"/>
                <a:gd name="T56" fmla="*/ 459 w 460"/>
                <a:gd name="T57" fmla="*/ 150 h 521"/>
                <a:gd name="T58" fmla="*/ 460 w 460"/>
                <a:gd name="T59" fmla="*/ 177 h 521"/>
                <a:gd name="T60" fmla="*/ 460 w 460"/>
                <a:gd name="T61" fmla="*/ 346 h 521"/>
                <a:gd name="T62" fmla="*/ 459 w 460"/>
                <a:gd name="T63" fmla="*/ 371 h 521"/>
                <a:gd name="T64" fmla="*/ 456 w 460"/>
                <a:gd name="T65" fmla="*/ 397 h 521"/>
                <a:gd name="T66" fmla="*/ 450 w 460"/>
                <a:gd name="T67" fmla="*/ 421 h 521"/>
                <a:gd name="T68" fmla="*/ 441 w 460"/>
                <a:gd name="T69" fmla="*/ 443 h 521"/>
                <a:gd name="T70" fmla="*/ 430 w 460"/>
                <a:gd name="T71" fmla="*/ 461 h 521"/>
                <a:gd name="T72" fmla="*/ 414 w 460"/>
                <a:gd name="T73" fmla="*/ 480 h 521"/>
                <a:gd name="T74" fmla="*/ 394 w 460"/>
                <a:gd name="T75" fmla="*/ 494 h 521"/>
                <a:gd name="T76" fmla="*/ 370 w 460"/>
                <a:gd name="T77" fmla="*/ 505 h 521"/>
                <a:gd name="T78" fmla="*/ 342 w 460"/>
                <a:gd name="T79" fmla="*/ 514 h 521"/>
                <a:gd name="T80" fmla="*/ 307 w 460"/>
                <a:gd name="T81" fmla="*/ 520 h 521"/>
                <a:gd name="T82" fmla="*/ 268 w 460"/>
                <a:gd name="T83" fmla="*/ 521 h 521"/>
                <a:gd name="T84" fmla="*/ 0 w 460"/>
                <a:gd name="T85" fmla="*/ 521 h 521"/>
                <a:gd name="T86" fmla="*/ 0 w 460"/>
                <a:gd name="T87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60" h="521">
                  <a:moveTo>
                    <a:pt x="124" y="106"/>
                  </a:moveTo>
                  <a:lnTo>
                    <a:pt x="124" y="415"/>
                  </a:lnTo>
                  <a:lnTo>
                    <a:pt x="260" y="415"/>
                  </a:lnTo>
                  <a:lnTo>
                    <a:pt x="286" y="414"/>
                  </a:lnTo>
                  <a:lnTo>
                    <a:pt x="306" y="408"/>
                  </a:lnTo>
                  <a:lnTo>
                    <a:pt x="320" y="400"/>
                  </a:lnTo>
                  <a:lnTo>
                    <a:pt x="330" y="385"/>
                  </a:lnTo>
                  <a:lnTo>
                    <a:pt x="336" y="368"/>
                  </a:lnTo>
                  <a:lnTo>
                    <a:pt x="337" y="346"/>
                  </a:lnTo>
                  <a:lnTo>
                    <a:pt x="337" y="176"/>
                  </a:lnTo>
                  <a:lnTo>
                    <a:pt x="336" y="154"/>
                  </a:lnTo>
                  <a:lnTo>
                    <a:pt x="330" y="136"/>
                  </a:lnTo>
                  <a:lnTo>
                    <a:pt x="320" y="123"/>
                  </a:lnTo>
                  <a:lnTo>
                    <a:pt x="306" y="113"/>
                  </a:lnTo>
                  <a:lnTo>
                    <a:pt x="286" y="107"/>
                  </a:lnTo>
                  <a:lnTo>
                    <a:pt x="260" y="106"/>
                  </a:lnTo>
                  <a:lnTo>
                    <a:pt x="124" y="106"/>
                  </a:lnTo>
                  <a:close/>
                  <a:moveTo>
                    <a:pt x="0" y="0"/>
                  </a:moveTo>
                  <a:lnTo>
                    <a:pt x="268" y="0"/>
                  </a:lnTo>
                  <a:lnTo>
                    <a:pt x="307" y="1"/>
                  </a:lnTo>
                  <a:lnTo>
                    <a:pt x="342" y="7"/>
                  </a:lnTo>
                  <a:lnTo>
                    <a:pt x="370" y="16"/>
                  </a:lnTo>
                  <a:lnTo>
                    <a:pt x="394" y="27"/>
                  </a:lnTo>
                  <a:lnTo>
                    <a:pt x="414" y="43"/>
                  </a:lnTo>
                  <a:lnTo>
                    <a:pt x="430" y="60"/>
                  </a:lnTo>
                  <a:lnTo>
                    <a:pt x="441" y="79"/>
                  </a:lnTo>
                  <a:lnTo>
                    <a:pt x="450" y="101"/>
                  </a:lnTo>
                  <a:lnTo>
                    <a:pt x="456" y="124"/>
                  </a:lnTo>
                  <a:lnTo>
                    <a:pt x="459" y="150"/>
                  </a:lnTo>
                  <a:lnTo>
                    <a:pt x="460" y="177"/>
                  </a:lnTo>
                  <a:lnTo>
                    <a:pt x="460" y="346"/>
                  </a:lnTo>
                  <a:lnTo>
                    <a:pt x="459" y="371"/>
                  </a:lnTo>
                  <a:lnTo>
                    <a:pt x="456" y="397"/>
                  </a:lnTo>
                  <a:lnTo>
                    <a:pt x="450" y="421"/>
                  </a:lnTo>
                  <a:lnTo>
                    <a:pt x="441" y="443"/>
                  </a:lnTo>
                  <a:lnTo>
                    <a:pt x="430" y="461"/>
                  </a:lnTo>
                  <a:lnTo>
                    <a:pt x="414" y="480"/>
                  </a:lnTo>
                  <a:lnTo>
                    <a:pt x="394" y="494"/>
                  </a:lnTo>
                  <a:lnTo>
                    <a:pt x="370" y="505"/>
                  </a:lnTo>
                  <a:lnTo>
                    <a:pt x="342" y="514"/>
                  </a:lnTo>
                  <a:lnTo>
                    <a:pt x="307" y="520"/>
                  </a:lnTo>
                  <a:lnTo>
                    <a:pt x="268" y="521"/>
                  </a:lnTo>
                  <a:lnTo>
                    <a:pt x="0" y="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/>
            <p:cNvSpPr>
              <a:spLocks noEditPoints="1"/>
            </p:cNvSpPr>
            <p:nvPr userDrawn="1"/>
          </p:nvSpPr>
          <p:spPr bwMode="auto">
            <a:xfrm>
              <a:off x="1128980" y="6361572"/>
              <a:ext cx="133694" cy="135779"/>
            </a:xfrm>
            <a:custGeom>
              <a:avLst/>
              <a:gdLst>
                <a:gd name="T0" fmla="*/ 126 w 513"/>
                <a:gd name="T1" fmla="*/ 101 h 521"/>
                <a:gd name="T2" fmla="*/ 126 w 513"/>
                <a:gd name="T3" fmla="*/ 270 h 521"/>
                <a:gd name="T4" fmla="*/ 277 w 513"/>
                <a:gd name="T5" fmla="*/ 270 h 521"/>
                <a:gd name="T6" fmla="*/ 298 w 513"/>
                <a:gd name="T7" fmla="*/ 268 h 521"/>
                <a:gd name="T8" fmla="*/ 314 w 513"/>
                <a:gd name="T9" fmla="*/ 264 h 521"/>
                <a:gd name="T10" fmla="*/ 327 w 513"/>
                <a:gd name="T11" fmla="*/ 256 h 521"/>
                <a:gd name="T12" fmla="*/ 335 w 513"/>
                <a:gd name="T13" fmla="*/ 246 h 521"/>
                <a:gd name="T14" fmla="*/ 339 w 513"/>
                <a:gd name="T15" fmla="*/ 231 h 521"/>
                <a:gd name="T16" fmla="*/ 341 w 513"/>
                <a:gd name="T17" fmla="*/ 214 h 521"/>
                <a:gd name="T18" fmla="*/ 341 w 513"/>
                <a:gd name="T19" fmla="*/ 153 h 521"/>
                <a:gd name="T20" fmla="*/ 339 w 513"/>
                <a:gd name="T21" fmla="*/ 133 h 521"/>
                <a:gd name="T22" fmla="*/ 332 w 513"/>
                <a:gd name="T23" fmla="*/ 119 h 521"/>
                <a:gd name="T24" fmla="*/ 321 w 513"/>
                <a:gd name="T25" fmla="*/ 109 h 521"/>
                <a:gd name="T26" fmla="*/ 304 w 513"/>
                <a:gd name="T27" fmla="*/ 103 h 521"/>
                <a:gd name="T28" fmla="*/ 281 w 513"/>
                <a:gd name="T29" fmla="*/ 101 h 521"/>
                <a:gd name="T30" fmla="*/ 126 w 513"/>
                <a:gd name="T31" fmla="*/ 101 h 521"/>
                <a:gd name="T32" fmla="*/ 0 w 513"/>
                <a:gd name="T33" fmla="*/ 0 h 521"/>
                <a:gd name="T34" fmla="*/ 280 w 513"/>
                <a:gd name="T35" fmla="*/ 0 h 521"/>
                <a:gd name="T36" fmla="*/ 322 w 513"/>
                <a:gd name="T37" fmla="*/ 1 h 521"/>
                <a:gd name="T38" fmla="*/ 358 w 513"/>
                <a:gd name="T39" fmla="*/ 9 h 521"/>
                <a:gd name="T40" fmla="*/ 388 w 513"/>
                <a:gd name="T41" fmla="*/ 17 h 521"/>
                <a:gd name="T42" fmla="*/ 412 w 513"/>
                <a:gd name="T43" fmla="*/ 31 h 521"/>
                <a:gd name="T44" fmla="*/ 431 w 513"/>
                <a:gd name="T45" fmla="*/ 47 h 521"/>
                <a:gd name="T46" fmla="*/ 445 w 513"/>
                <a:gd name="T47" fmla="*/ 67 h 521"/>
                <a:gd name="T48" fmla="*/ 455 w 513"/>
                <a:gd name="T49" fmla="*/ 91 h 521"/>
                <a:gd name="T50" fmla="*/ 461 w 513"/>
                <a:gd name="T51" fmla="*/ 117 h 521"/>
                <a:gd name="T52" fmla="*/ 462 w 513"/>
                <a:gd name="T53" fmla="*/ 147 h 521"/>
                <a:gd name="T54" fmla="*/ 462 w 513"/>
                <a:gd name="T55" fmla="*/ 221 h 521"/>
                <a:gd name="T56" fmla="*/ 461 w 513"/>
                <a:gd name="T57" fmla="*/ 254 h 521"/>
                <a:gd name="T58" fmla="*/ 453 w 513"/>
                <a:gd name="T59" fmla="*/ 281 h 521"/>
                <a:gd name="T60" fmla="*/ 441 w 513"/>
                <a:gd name="T61" fmla="*/ 306 h 521"/>
                <a:gd name="T62" fmla="*/ 421 w 513"/>
                <a:gd name="T63" fmla="*/ 326 h 521"/>
                <a:gd name="T64" fmla="*/ 394 w 513"/>
                <a:gd name="T65" fmla="*/ 344 h 521"/>
                <a:gd name="T66" fmla="*/ 513 w 513"/>
                <a:gd name="T67" fmla="*/ 521 h 521"/>
                <a:gd name="T68" fmla="*/ 372 w 513"/>
                <a:gd name="T69" fmla="*/ 521 h 521"/>
                <a:gd name="T70" fmla="*/ 270 w 513"/>
                <a:gd name="T71" fmla="*/ 368 h 521"/>
                <a:gd name="T72" fmla="*/ 126 w 513"/>
                <a:gd name="T73" fmla="*/ 368 h 521"/>
                <a:gd name="T74" fmla="*/ 126 w 513"/>
                <a:gd name="T75" fmla="*/ 521 h 521"/>
                <a:gd name="T76" fmla="*/ 0 w 513"/>
                <a:gd name="T77" fmla="*/ 521 h 521"/>
                <a:gd name="T78" fmla="*/ 0 w 513"/>
                <a:gd name="T79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13" h="521">
                  <a:moveTo>
                    <a:pt x="126" y="101"/>
                  </a:moveTo>
                  <a:lnTo>
                    <a:pt x="126" y="270"/>
                  </a:lnTo>
                  <a:lnTo>
                    <a:pt x="277" y="270"/>
                  </a:lnTo>
                  <a:lnTo>
                    <a:pt x="298" y="268"/>
                  </a:lnTo>
                  <a:lnTo>
                    <a:pt x="314" y="264"/>
                  </a:lnTo>
                  <a:lnTo>
                    <a:pt x="327" y="256"/>
                  </a:lnTo>
                  <a:lnTo>
                    <a:pt x="335" y="246"/>
                  </a:lnTo>
                  <a:lnTo>
                    <a:pt x="339" y="231"/>
                  </a:lnTo>
                  <a:lnTo>
                    <a:pt x="341" y="214"/>
                  </a:lnTo>
                  <a:lnTo>
                    <a:pt x="341" y="153"/>
                  </a:lnTo>
                  <a:lnTo>
                    <a:pt x="339" y="133"/>
                  </a:lnTo>
                  <a:lnTo>
                    <a:pt x="332" y="119"/>
                  </a:lnTo>
                  <a:lnTo>
                    <a:pt x="321" y="109"/>
                  </a:lnTo>
                  <a:lnTo>
                    <a:pt x="304" y="103"/>
                  </a:lnTo>
                  <a:lnTo>
                    <a:pt x="281" y="101"/>
                  </a:lnTo>
                  <a:lnTo>
                    <a:pt x="126" y="101"/>
                  </a:lnTo>
                  <a:close/>
                  <a:moveTo>
                    <a:pt x="0" y="0"/>
                  </a:moveTo>
                  <a:lnTo>
                    <a:pt x="280" y="0"/>
                  </a:lnTo>
                  <a:lnTo>
                    <a:pt x="322" y="1"/>
                  </a:lnTo>
                  <a:lnTo>
                    <a:pt x="358" y="9"/>
                  </a:lnTo>
                  <a:lnTo>
                    <a:pt x="388" y="17"/>
                  </a:lnTo>
                  <a:lnTo>
                    <a:pt x="412" y="31"/>
                  </a:lnTo>
                  <a:lnTo>
                    <a:pt x="431" y="47"/>
                  </a:lnTo>
                  <a:lnTo>
                    <a:pt x="445" y="67"/>
                  </a:lnTo>
                  <a:lnTo>
                    <a:pt x="455" y="91"/>
                  </a:lnTo>
                  <a:lnTo>
                    <a:pt x="461" y="117"/>
                  </a:lnTo>
                  <a:lnTo>
                    <a:pt x="462" y="147"/>
                  </a:lnTo>
                  <a:lnTo>
                    <a:pt x="462" y="221"/>
                  </a:lnTo>
                  <a:lnTo>
                    <a:pt x="461" y="254"/>
                  </a:lnTo>
                  <a:lnTo>
                    <a:pt x="453" y="281"/>
                  </a:lnTo>
                  <a:lnTo>
                    <a:pt x="441" y="306"/>
                  </a:lnTo>
                  <a:lnTo>
                    <a:pt x="421" y="326"/>
                  </a:lnTo>
                  <a:lnTo>
                    <a:pt x="394" y="344"/>
                  </a:lnTo>
                  <a:lnTo>
                    <a:pt x="513" y="521"/>
                  </a:lnTo>
                  <a:lnTo>
                    <a:pt x="372" y="521"/>
                  </a:lnTo>
                  <a:lnTo>
                    <a:pt x="270" y="368"/>
                  </a:lnTo>
                  <a:lnTo>
                    <a:pt x="126" y="368"/>
                  </a:lnTo>
                  <a:lnTo>
                    <a:pt x="126" y="521"/>
                  </a:lnTo>
                  <a:lnTo>
                    <a:pt x="0" y="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"/>
            <p:cNvSpPr>
              <a:spLocks/>
            </p:cNvSpPr>
            <p:nvPr userDrawn="1"/>
          </p:nvSpPr>
          <p:spPr bwMode="auto">
            <a:xfrm>
              <a:off x="1333039" y="6361572"/>
              <a:ext cx="144379" cy="135779"/>
            </a:xfrm>
            <a:custGeom>
              <a:avLst/>
              <a:gdLst>
                <a:gd name="T0" fmla="*/ 199 w 554"/>
                <a:gd name="T1" fmla="*/ 0 h 521"/>
                <a:gd name="T2" fmla="*/ 355 w 554"/>
                <a:gd name="T3" fmla="*/ 0 h 521"/>
                <a:gd name="T4" fmla="*/ 554 w 554"/>
                <a:gd name="T5" fmla="*/ 521 h 521"/>
                <a:gd name="T6" fmla="*/ 429 w 554"/>
                <a:gd name="T7" fmla="*/ 521 h 521"/>
                <a:gd name="T8" fmla="*/ 276 w 554"/>
                <a:gd name="T9" fmla="*/ 111 h 521"/>
                <a:gd name="T10" fmla="*/ 125 w 554"/>
                <a:gd name="T11" fmla="*/ 521 h 521"/>
                <a:gd name="T12" fmla="*/ 0 w 554"/>
                <a:gd name="T13" fmla="*/ 521 h 521"/>
                <a:gd name="T14" fmla="*/ 199 w 554"/>
                <a:gd name="T15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4" h="521">
                  <a:moveTo>
                    <a:pt x="199" y="0"/>
                  </a:moveTo>
                  <a:lnTo>
                    <a:pt x="355" y="0"/>
                  </a:lnTo>
                  <a:lnTo>
                    <a:pt x="554" y="521"/>
                  </a:lnTo>
                  <a:lnTo>
                    <a:pt x="429" y="521"/>
                  </a:lnTo>
                  <a:lnTo>
                    <a:pt x="276" y="111"/>
                  </a:lnTo>
                  <a:lnTo>
                    <a:pt x="125" y="521"/>
                  </a:lnTo>
                  <a:lnTo>
                    <a:pt x="0" y="521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FF2302"/>
            </a:solidFill>
            <a:ln w="0">
              <a:solidFill>
                <a:srgbClr val="FF230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9"/>
            <p:cNvSpPr>
              <a:spLocks noEditPoints="1"/>
            </p:cNvSpPr>
            <p:nvPr userDrawn="1"/>
          </p:nvSpPr>
          <p:spPr bwMode="auto">
            <a:xfrm>
              <a:off x="1550390" y="6361572"/>
              <a:ext cx="118318" cy="135779"/>
            </a:xfrm>
            <a:custGeom>
              <a:avLst/>
              <a:gdLst>
                <a:gd name="T0" fmla="*/ 125 w 454"/>
                <a:gd name="T1" fmla="*/ 101 h 521"/>
                <a:gd name="T2" fmla="*/ 125 w 454"/>
                <a:gd name="T3" fmla="*/ 274 h 521"/>
                <a:gd name="T4" fmla="*/ 268 w 454"/>
                <a:gd name="T5" fmla="*/ 274 h 521"/>
                <a:gd name="T6" fmla="*/ 292 w 454"/>
                <a:gd name="T7" fmla="*/ 271 h 521"/>
                <a:gd name="T8" fmla="*/ 310 w 454"/>
                <a:gd name="T9" fmla="*/ 266 h 521"/>
                <a:gd name="T10" fmla="*/ 322 w 454"/>
                <a:gd name="T11" fmla="*/ 256 h 521"/>
                <a:gd name="T12" fmla="*/ 329 w 454"/>
                <a:gd name="T13" fmla="*/ 240 h 521"/>
                <a:gd name="T14" fmla="*/ 332 w 454"/>
                <a:gd name="T15" fmla="*/ 221 h 521"/>
                <a:gd name="T16" fmla="*/ 332 w 454"/>
                <a:gd name="T17" fmla="*/ 153 h 521"/>
                <a:gd name="T18" fmla="*/ 329 w 454"/>
                <a:gd name="T19" fmla="*/ 134 h 521"/>
                <a:gd name="T20" fmla="*/ 322 w 454"/>
                <a:gd name="T21" fmla="*/ 120 h 521"/>
                <a:gd name="T22" fmla="*/ 310 w 454"/>
                <a:gd name="T23" fmla="*/ 109 h 521"/>
                <a:gd name="T24" fmla="*/ 292 w 454"/>
                <a:gd name="T25" fmla="*/ 103 h 521"/>
                <a:gd name="T26" fmla="*/ 268 w 454"/>
                <a:gd name="T27" fmla="*/ 101 h 521"/>
                <a:gd name="T28" fmla="*/ 125 w 454"/>
                <a:gd name="T29" fmla="*/ 101 h 521"/>
                <a:gd name="T30" fmla="*/ 0 w 454"/>
                <a:gd name="T31" fmla="*/ 0 h 521"/>
                <a:gd name="T32" fmla="*/ 272 w 454"/>
                <a:gd name="T33" fmla="*/ 0 h 521"/>
                <a:gd name="T34" fmla="*/ 315 w 454"/>
                <a:gd name="T35" fmla="*/ 1 h 521"/>
                <a:gd name="T36" fmla="*/ 350 w 454"/>
                <a:gd name="T37" fmla="*/ 9 h 521"/>
                <a:gd name="T38" fmla="*/ 380 w 454"/>
                <a:gd name="T39" fmla="*/ 17 h 521"/>
                <a:gd name="T40" fmla="*/ 404 w 454"/>
                <a:gd name="T41" fmla="*/ 31 h 521"/>
                <a:gd name="T42" fmla="*/ 424 w 454"/>
                <a:gd name="T43" fmla="*/ 47 h 521"/>
                <a:gd name="T44" fmla="*/ 437 w 454"/>
                <a:gd name="T45" fmla="*/ 67 h 521"/>
                <a:gd name="T46" fmla="*/ 447 w 454"/>
                <a:gd name="T47" fmla="*/ 91 h 521"/>
                <a:gd name="T48" fmla="*/ 453 w 454"/>
                <a:gd name="T49" fmla="*/ 117 h 521"/>
                <a:gd name="T50" fmla="*/ 454 w 454"/>
                <a:gd name="T51" fmla="*/ 147 h 521"/>
                <a:gd name="T52" fmla="*/ 454 w 454"/>
                <a:gd name="T53" fmla="*/ 227 h 521"/>
                <a:gd name="T54" fmla="*/ 453 w 454"/>
                <a:gd name="T55" fmla="*/ 256 h 521"/>
                <a:gd name="T56" fmla="*/ 446 w 454"/>
                <a:gd name="T57" fmla="*/ 283 h 521"/>
                <a:gd name="T58" fmla="*/ 436 w 454"/>
                <a:gd name="T59" fmla="*/ 307 h 521"/>
                <a:gd name="T60" fmla="*/ 422 w 454"/>
                <a:gd name="T61" fmla="*/ 327 h 521"/>
                <a:gd name="T62" fmla="*/ 402 w 454"/>
                <a:gd name="T63" fmla="*/ 344 h 521"/>
                <a:gd name="T64" fmla="*/ 376 w 454"/>
                <a:gd name="T65" fmla="*/ 357 h 521"/>
                <a:gd name="T66" fmla="*/ 346 w 454"/>
                <a:gd name="T67" fmla="*/ 367 h 521"/>
                <a:gd name="T68" fmla="*/ 309 w 454"/>
                <a:gd name="T69" fmla="*/ 373 h 521"/>
                <a:gd name="T70" fmla="*/ 266 w 454"/>
                <a:gd name="T71" fmla="*/ 374 h 521"/>
                <a:gd name="T72" fmla="*/ 125 w 454"/>
                <a:gd name="T73" fmla="*/ 374 h 521"/>
                <a:gd name="T74" fmla="*/ 125 w 454"/>
                <a:gd name="T75" fmla="*/ 521 h 521"/>
                <a:gd name="T76" fmla="*/ 0 w 454"/>
                <a:gd name="T77" fmla="*/ 521 h 521"/>
                <a:gd name="T78" fmla="*/ 0 w 454"/>
                <a:gd name="T79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54" h="521">
                  <a:moveTo>
                    <a:pt x="125" y="101"/>
                  </a:moveTo>
                  <a:lnTo>
                    <a:pt x="125" y="274"/>
                  </a:lnTo>
                  <a:lnTo>
                    <a:pt x="268" y="274"/>
                  </a:lnTo>
                  <a:lnTo>
                    <a:pt x="292" y="271"/>
                  </a:lnTo>
                  <a:lnTo>
                    <a:pt x="310" y="266"/>
                  </a:lnTo>
                  <a:lnTo>
                    <a:pt x="322" y="256"/>
                  </a:lnTo>
                  <a:lnTo>
                    <a:pt x="329" y="240"/>
                  </a:lnTo>
                  <a:lnTo>
                    <a:pt x="332" y="221"/>
                  </a:lnTo>
                  <a:lnTo>
                    <a:pt x="332" y="153"/>
                  </a:lnTo>
                  <a:lnTo>
                    <a:pt x="329" y="134"/>
                  </a:lnTo>
                  <a:lnTo>
                    <a:pt x="322" y="120"/>
                  </a:lnTo>
                  <a:lnTo>
                    <a:pt x="310" y="109"/>
                  </a:lnTo>
                  <a:lnTo>
                    <a:pt x="292" y="103"/>
                  </a:lnTo>
                  <a:lnTo>
                    <a:pt x="268" y="101"/>
                  </a:lnTo>
                  <a:lnTo>
                    <a:pt x="125" y="101"/>
                  </a:lnTo>
                  <a:close/>
                  <a:moveTo>
                    <a:pt x="0" y="0"/>
                  </a:moveTo>
                  <a:lnTo>
                    <a:pt x="272" y="0"/>
                  </a:lnTo>
                  <a:lnTo>
                    <a:pt x="315" y="1"/>
                  </a:lnTo>
                  <a:lnTo>
                    <a:pt x="350" y="9"/>
                  </a:lnTo>
                  <a:lnTo>
                    <a:pt x="380" y="17"/>
                  </a:lnTo>
                  <a:lnTo>
                    <a:pt x="404" y="31"/>
                  </a:lnTo>
                  <a:lnTo>
                    <a:pt x="424" y="47"/>
                  </a:lnTo>
                  <a:lnTo>
                    <a:pt x="437" y="67"/>
                  </a:lnTo>
                  <a:lnTo>
                    <a:pt x="447" y="91"/>
                  </a:lnTo>
                  <a:lnTo>
                    <a:pt x="453" y="117"/>
                  </a:lnTo>
                  <a:lnTo>
                    <a:pt x="454" y="147"/>
                  </a:lnTo>
                  <a:lnTo>
                    <a:pt x="454" y="227"/>
                  </a:lnTo>
                  <a:lnTo>
                    <a:pt x="453" y="256"/>
                  </a:lnTo>
                  <a:lnTo>
                    <a:pt x="446" y="283"/>
                  </a:lnTo>
                  <a:lnTo>
                    <a:pt x="436" y="307"/>
                  </a:lnTo>
                  <a:lnTo>
                    <a:pt x="422" y="327"/>
                  </a:lnTo>
                  <a:lnTo>
                    <a:pt x="402" y="344"/>
                  </a:lnTo>
                  <a:lnTo>
                    <a:pt x="376" y="357"/>
                  </a:lnTo>
                  <a:lnTo>
                    <a:pt x="346" y="367"/>
                  </a:lnTo>
                  <a:lnTo>
                    <a:pt x="309" y="373"/>
                  </a:lnTo>
                  <a:lnTo>
                    <a:pt x="266" y="374"/>
                  </a:lnTo>
                  <a:lnTo>
                    <a:pt x="125" y="374"/>
                  </a:lnTo>
                  <a:lnTo>
                    <a:pt x="125" y="521"/>
                  </a:lnTo>
                  <a:lnTo>
                    <a:pt x="0" y="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1747674" y="6361572"/>
              <a:ext cx="104245" cy="135779"/>
            </a:xfrm>
            <a:custGeom>
              <a:avLst/>
              <a:gdLst>
                <a:gd name="T0" fmla="*/ 0 w 400"/>
                <a:gd name="T1" fmla="*/ 0 h 521"/>
                <a:gd name="T2" fmla="*/ 400 w 400"/>
                <a:gd name="T3" fmla="*/ 0 h 521"/>
                <a:gd name="T4" fmla="*/ 400 w 400"/>
                <a:gd name="T5" fmla="*/ 103 h 521"/>
                <a:gd name="T6" fmla="*/ 124 w 400"/>
                <a:gd name="T7" fmla="*/ 103 h 521"/>
                <a:gd name="T8" fmla="*/ 124 w 400"/>
                <a:gd name="T9" fmla="*/ 204 h 521"/>
                <a:gd name="T10" fmla="*/ 382 w 400"/>
                <a:gd name="T11" fmla="*/ 204 h 521"/>
                <a:gd name="T12" fmla="*/ 382 w 400"/>
                <a:gd name="T13" fmla="*/ 307 h 521"/>
                <a:gd name="T14" fmla="*/ 124 w 400"/>
                <a:gd name="T15" fmla="*/ 307 h 521"/>
                <a:gd name="T16" fmla="*/ 124 w 400"/>
                <a:gd name="T17" fmla="*/ 420 h 521"/>
                <a:gd name="T18" fmla="*/ 400 w 400"/>
                <a:gd name="T19" fmla="*/ 420 h 521"/>
                <a:gd name="T20" fmla="*/ 400 w 400"/>
                <a:gd name="T21" fmla="*/ 521 h 521"/>
                <a:gd name="T22" fmla="*/ 0 w 400"/>
                <a:gd name="T23" fmla="*/ 521 h 521"/>
                <a:gd name="T24" fmla="*/ 0 w 400"/>
                <a:gd name="T25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0" h="521">
                  <a:moveTo>
                    <a:pt x="0" y="0"/>
                  </a:moveTo>
                  <a:lnTo>
                    <a:pt x="400" y="0"/>
                  </a:lnTo>
                  <a:lnTo>
                    <a:pt x="400" y="103"/>
                  </a:lnTo>
                  <a:lnTo>
                    <a:pt x="124" y="103"/>
                  </a:lnTo>
                  <a:lnTo>
                    <a:pt x="124" y="204"/>
                  </a:lnTo>
                  <a:lnTo>
                    <a:pt x="382" y="204"/>
                  </a:lnTo>
                  <a:lnTo>
                    <a:pt x="382" y="307"/>
                  </a:lnTo>
                  <a:lnTo>
                    <a:pt x="124" y="307"/>
                  </a:lnTo>
                  <a:lnTo>
                    <a:pt x="124" y="420"/>
                  </a:lnTo>
                  <a:lnTo>
                    <a:pt x="400" y="420"/>
                  </a:lnTo>
                  <a:lnTo>
                    <a:pt x="400" y="521"/>
                  </a:lnTo>
                  <a:lnTo>
                    <a:pt x="0" y="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1"/>
            <p:cNvSpPr>
              <a:spLocks noEditPoints="1"/>
            </p:cNvSpPr>
            <p:nvPr userDrawn="1"/>
          </p:nvSpPr>
          <p:spPr bwMode="auto">
            <a:xfrm>
              <a:off x="1933752" y="6361572"/>
              <a:ext cx="133173" cy="135779"/>
            </a:xfrm>
            <a:custGeom>
              <a:avLst/>
              <a:gdLst>
                <a:gd name="T0" fmla="*/ 124 w 511"/>
                <a:gd name="T1" fmla="*/ 101 h 521"/>
                <a:gd name="T2" fmla="*/ 124 w 511"/>
                <a:gd name="T3" fmla="*/ 270 h 521"/>
                <a:gd name="T4" fmla="*/ 276 w 511"/>
                <a:gd name="T5" fmla="*/ 270 h 521"/>
                <a:gd name="T6" fmla="*/ 296 w 511"/>
                <a:gd name="T7" fmla="*/ 268 h 521"/>
                <a:gd name="T8" fmla="*/ 313 w 511"/>
                <a:gd name="T9" fmla="*/ 264 h 521"/>
                <a:gd name="T10" fmla="*/ 325 w 511"/>
                <a:gd name="T11" fmla="*/ 256 h 521"/>
                <a:gd name="T12" fmla="*/ 333 w 511"/>
                <a:gd name="T13" fmla="*/ 246 h 521"/>
                <a:gd name="T14" fmla="*/ 338 w 511"/>
                <a:gd name="T15" fmla="*/ 231 h 521"/>
                <a:gd name="T16" fmla="*/ 339 w 511"/>
                <a:gd name="T17" fmla="*/ 214 h 521"/>
                <a:gd name="T18" fmla="*/ 339 w 511"/>
                <a:gd name="T19" fmla="*/ 153 h 521"/>
                <a:gd name="T20" fmla="*/ 338 w 511"/>
                <a:gd name="T21" fmla="*/ 133 h 521"/>
                <a:gd name="T22" fmla="*/ 330 w 511"/>
                <a:gd name="T23" fmla="*/ 119 h 521"/>
                <a:gd name="T24" fmla="*/ 319 w 511"/>
                <a:gd name="T25" fmla="*/ 109 h 521"/>
                <a:gd name="T26" fmla="*/ 302 w 511"/>
                <a:gd name="T27" fmla="*/ 103 h 521"/>
                <a:gd name="T28" fmla="*/ 279 w 511"/>
                <a:gd name="T29" fmla="*/ 101 h 521"/>
                <a:gd name="T30" fmla="*/ 124 w 511"/>
                <a:gd name="T31" fmla="*/ 101 h 521"/>
                <a:gd name="T32" fmla="*/ 0 w 511"/>
                <a:gd name="T33" fmla="*/ 0 h 521"/>
                <a:gd name="T34" fmla="*/ 279 w 511"/>
                <a:gd name="T35" fmla="*/ 0 h 521"/>
                <a:gd name="T36" fmla="*/ 320 w 511"/>
                <a:gd name="T37" fmla="*/ 1 h 521"/>
                <a:gd name="T38" fmla="*/ 358 w 511"/>
                <a:gd name="T39" fmla="*/ 9 h 521"/>
                <a:gd name="T40" fmla="*/ 387 w 511"/>
                <a:gd name="T41" fmla="*/ 17 h 521"/>
                <a:gd name="T42" fmla="*/ 412 w 511"/>
                <a:gd name="T43" fmla="*/ 31 h 521"/>
                <a:gd name="T44" fmla="*/ 430 w 511"/>
                <a:gd name="T45" fmla="*/ 47 h 521"/>
                <a:gd name="T46" fmla="*/ 444 w 511"/>
                <a:gd name="T47" fmla="*/ 67 h 521"/>
                <a:gd name="T48" fmla="*/ 453 w 511"/>
                <a:gd name="T49" fmla="*/ 91 h 521"/>
                <a:gd name="T50" fmla="*/ 459 w 511"/>
                <a:gd name="T51" fmla="*/ 117 h 521"/>
                <a:gd name="T52" fmla="*/ 460 w 511"/>
                <a:gd name="T53" fmla="*/ 147 h 521"/>
                <a:gd name="T54" fmla="*/ 460 w 511"/>
                <a:gd name="T55" fmla="*/ 221 h 521"/>
                <a:gd name="T56" fmla="*/ 459 w 511"/>
                <a:gd name="T57" fmla="*/ 254 h 521"/>
                <a:gd name="T58" fmla="*/ 452 w 511"/>
                <a:gd name="T59" fmla="*/ 281 h 521"/>
                <a:gd name="T60" fmla="*/ 439 w 511"/>
                <a:gd name="T61" fmla="*/ 306 h 521"/>
                <a:gd name="T62" fmla="*/ 419 w 511"/>
                <a:gd name="T63" fmla="*/ 326 h 521"/>
                <a:gd name="T64" fmla="*/ 392 w 511"/>
                <a:gd name="T65" fmla="*/ 344 h 521"/>
                <a:gd name="T66" fmla="*/ 511 w 511"/>
                <a:gd name="T67" fmla="*/ 521 h 521"/>
                <a:gd name="T68" fmla="*/ 370 w 511"/>
                <a:gd name="T69" fmla="*/ 521 h 521"/>
                <a:gd name="T70" fmla="*/ 269 w 511"/>
                <a:gd name="T71" fmla="*/ 368 h 521"/>
                <a:gd name="T72" fmla="*/ 124 w 511"/>
                <a:gd name="T73" fmla="*/ 368 h 521"/>
                <a:gd name="T74" fmla="*/ 124 w 511"/>
                <a:gd name="T75" fmla="*/ 521 h 521"/>
                <a:gd name="T76" fmla="*/ 0 w 511"/>
                <a:gd name="T77" fmla="*/ 521 h 521"/>
                <a:gd name="T78" fmla="*/ 0 w 511"/>
                <a:gd name="T79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11" h="521">
                  <a:moveTo>
                    <a:pt x="124" y="101"/>
                  </a:moveTo>
                  <a:lnTo>
                    <a:pt x="124" y="270"/>
                  </a:lnTo>
                  <a:lnTo>
                    <a:pt x="276" y="270"/>
                  </a:lnTo>
                  <a:lnTo>
                    <a:pt x="296" y="268"/>
                  </a:lnTo>
                  <a:lnTo>
                    <a:pt x="313" y="264"/>
                  </a:lnTo>
                  <a:lnTo>
                    <a:pt x="325" y="256"/>
                  </a:lnTo>
                  <a:lnTo>
                    <a:pt x="333" y="246"/>
                  </a:lnTo>
                  <a:lnTo>
                    <a:pt x="338" y="231"/>
                  </a:lnTo>
                  <a:lnTo>
                    <a:pt x="339" y="214"/>
                  </a:lnTo>
                  <a:lnTo>
                    <a:pt x="339" y="153"/>
                  </a:lnTo>
                  <a:lnTo>
                    <a:pt x="338" y="133"/>
                  </a:lnTo>
                  <a:lnTo>
                    <a:pt x="330" y="119"/>
                  </a:lnTo>
                  <a:lnTo>
                    <a:pt x="319" y="109"/>
                  </a:lnTo>
                  <a:lnTo>
                    <a:pt x="302" y="103"/>
                  </a:lnTo>
                  <a:lnTo>
                    <a:pt x="279" y="101"/>
                  </a:lnTo>
                  <a:lnTo>
                    <a:pt x="124" y="101"/>
                  </a:lnTo>
                  <a:close/>
                  <a:moveTo>
                    <a:pt x="0" y="0"/>
                  </a:moveTo>
                  <a:lnTo>
                    <a:pt x="279" y="0"/>
                  </a:lnTo>
                  <a:lnTo>
                    <a:pt x="320" y="1"/>
                  </a:lnTo>
                  <a:lnTo>
                    <a:pt x="358" y="9"/>
                  </a:lnTo>
                  <a:lnTo>
                    <a:pt x="387" y="17"/>
                  </a:lnTo>
                  <a:lnTo>
                    <a:pt x="412" y="31"/>
                  </a:lnTo>
                  <a:lnTo>
                    <a:pt x="430" y="47"/>
                  </a:lnTo>
                  <a:lnTo>
                    <a:pt x="444" y="67"/>
                  </a:lnTo>
                  <a:lnTo>
                    <a:pt x="453" y="91"/>
                  </a:lnTo>
                  <a:lnTo>
                    <a:pt x="459" y="117"/>
                  </a:lnTo>
                  <a:lnTo>
                    <a:pt x="460" y="147"/>
                  </a:lnTo>
                  <a:lnTo>
                    <a:pt x="460" y="221"/>
                  </a:lnTo>
                  <a:lnTo>
                    <a:pt x="459" y="254"/>
                  </a:lnTo>
                  <a:lnTo>
                    <a:pt x="452" y="281"/>
                  </a:lnTo>
                  <a:lnTo>
                    <a:pt x="439" y="306"/>
                  </a:lnTo>
                  <a:lnTo>
                    <a:pt x="419" y="326"/>
                  </a:lnTo>
                  <a:lnTo>
                    <a:pt x="392" y="344"/>
                  </a:lnTo>
                  <a:lnTo>
                    <a:pt x="511" y="521"/>
                  </a:lnTo>
                  <a:lnTo>
                    <a:pt x="370" y="521"/>
                  </a:lnTo>
                  <a:lnTo>
                    <a:pt x="269" y="368"/>
                  </a:lnTo>
                  <a:lnTo>
                    <a:pt x="124" y="368"/>
                  </a:lnTo>
                  <a:lnTo>
                    <a:pt x="124" y="521"/>
                  </a:lnTo>
                  <a:lnTo>
                    <a:pt x="0" y="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25922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with Su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20751" y="1875080"/>
            <a:ext cx="3549650" cy="520987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ts val="2200"/>
              </a:lnSpc>
              <a:spcBef>
                <a:spcPts val="800"/>
              </a:spcBef>
              <a:buFontTx/>
              <a:buNone/>
              <a:defRPr sz="1900" b="1" i="0" baseline="0">
                <a:latin typeface="Arial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err="1" smtClean="0"/>
              <a:t>Subheader</a:t>
            </a:r>
            <a:endParaRPr lang="en-US" dirty="0" smtClean="0"/>
          </a:p>
        </p:txBody>
      </p: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5180939" y="1875080"/>
            <a:ext cx="3549650" cy="520987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ts val="2200"/>
              </a:lnSpc>
              <a:spcBef>
                <a:spcPts val="800"/>
              </a:spcBef>
              <a:buFontTx/>
              <a:buNone/>
              <a:defRPr sz="1900" b="1" i="0" baseline="0">
                <a:latin typeface="Arial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930672" y="2319858"/>
            <a:ext cx="3549650" cy="3327400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ts val="1920"/>
              </a:lnSpc>
              <a:spcBef>
                <a:spcPts val="0"/>
              </a:spcBef>
              <a:spcAft>
                <a:spcPts val="1700"/>
              </a:spcAft>
              <a:buFontTx/>
              <a:buNone/>
              <a:defRPr sz="1600" baseline="0">
                <a:latin typeface="Arial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5190860" y="2319858"/>
            <a:ext cx="3549650" cy="3327400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ts val="1920"/>
              </a:lnSpc>
              <a:spcBef>
                <a:spcPts val="0"/>
              </a:spcBef>
              <a:spcAft>
                <a:spcPts val="1700"/>
              </a:spcAft>
              <a:buFontTx/>
              <a:buNone/>
              <a:defRPr sz="1600" baseline="0">
                <a:latin typeface="Arial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1408" y="6344937"/>
            <a:ext cx="466725" cy="365125"/>
          </a:xfrm>
          <a:prstGeom prst="rect">
            <a:avLst/>
          </a:prstGeom>
        </p:spPr>
        <p:txBody>
          <a:bodyPr bIns="0"/>
          <a:lstStyle>
            <a:lvl1pPr algn="r">
              <a:defRPr sz="1200" b="1" i="0"/>
            </a:lvl1pPr>
          </a:lstStyle>
          <a:p>
            <a:fld id="{532E5815-A8B8-3248-99F0-470F41FB04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930672" y="47198"/>
            <a:ext cx="7766050" cy="1143000"/>
          </a:xfrm>
        </p:spPr>
        <p:txBody>
          <a:bodyPr lIns="0">
            <a:normAutofit/>
          </a:bodyPr>
          <a:lstStyle>
            <a:lvl1pPr algn="l">
              <a:defRPr sz="3500" b="1" i="0">
                <a:latin typeface="Arial"/>
              </a:defRPr>
            </a:lvl1pPr>
          </a:lstStyle>
          <a:p>
            <a:r>
              <a:rPr lang="en-US" dirty="0" smtClean="0"/>
              <a:t>Two Columns with Subs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962704"/>
            <a:ext cx="1849468" cy="0"/>
          </a:xfrm>
          <a:prstGeom prst="line">
            <a:avLst/>
          </a:prstGeom>
          <a:ln w="12700">
            <a:solidFill>
              <a:srgbClr val="FF461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 userDrawn="1"/>
        </p:nvGrpSpPr>
        <p:grpSpPr>
          <a:xfrm>
            <a:off x="920750" y="6361572"/>
            <a:ext cx="1146175" cy="135779"/>
            <a:chOff x="920750" y="6361572"/>
            <a:chExt cx="1146175" cy="135779"/>
          </a:xfrm>
        </p:grpSpPr>
        <p:sp>
          <p:nvSpPr>
            <p:cNvPr id="16" name="Freeform 6"/>
            <p:cNvSpPr>
              <a:spLocks noEditPoints="1"/>
            </p:cNvSpPr>
            <p:nvPr userDrawn="1"/>
          </p:nvSpPr>
          <p:spPr bwMode="auto">
            <a:xfrm>
              <a:off x="920750" y="6361572"/>
              <a:ext cx="119882" cy="135779"/>
            </a:xfrm>
            <a:custGeom>
              <a:avLst/>
              <a:gdLst>
                <a:gd name="T0" fmla="*/ 124 w 460"/>
                <a:gd name="T1" fmla="*/ 106 h 521"/>
                <a:gd name="T2" fmla="*/ 124 w 460"/>
                <a:gd name="T3" fmla="*/ 415 h 521"/>
                <a:gd name="T4" fmla="*/ 260 w 460"/>
                <a:gd name="T5" fmla="*/ 415 h 521"/>
                <a:gd name="T6" fmla="*/ 286 w 460"/>
                <a:gd name="T7" fmla="*/ 414 h 521"/>
                <a:gd name="T8" fmla="*/ 306 w 460"/>
                <a:gd name="T9" fmla="*/ 408 h 521"/>
                <a:gd name="T10" fmla="*/ 320 w 460"/>
                <a:gd name="T11" fmla="*/ 400 h 521"/>
                <a:gd name="T12" fmla="*/ 330 w 460"/>
                <a:gd name="T13" fmla="*/ 385 h 521"/>
                <a:gd name="T14" fmla="*/ 336 w 460"/>
                <a:gd name="T15" fmla="*/ 368 h 521"/>
                <a:gd name="T16" fmla="*/ 337 w 460"/>
                <a:gd name="T17" fmla="*/ 346 h 521"/>
                <a:gd name="T18" fmla="*/ 337 w 460"/>
                <a:gd name="T19" fmla="*/ 176 h 521"/>
                <a:gd name="T20" fmla="*/ 336 w 460"/>
                <a:gd name="T21" fmla="*/ 154 h 521"/>
                <a:gd name="T22" fmla="*/ 330 w 460"/>
                <a:gd name="T23" fmla="*/ 136 h 521"/>
                <a:gd name="T24" fmla="*/ 320 w 460"/>
                <a:gd name="T25" fmla="*/ 123 h 521"/>
                <a:gd name="T26" fmla="*/ 306 w 460"/>
                <a:gd name="T27" fmla="*/ 113 h 521"/>
                <a:gd name="T28" fmla="*/ 286 w 460"/>
                <a:gd name="T29" fmla="*/ 107 h 521"/>
                <a:gd name="T30" fmla="*/ 260 w 460"/>
                <a:gd name="T31" fmla="*/ 106 h 521"/>
                <a:gd name="T32" fmla="*/ 124 w 460"/>
                <a:gd name="T33" fmla="*/ 106 h 521"/>
                <a:gd name="T34" fmla="*/ 0 w 460"/>
                <a:gd name="T35" fmla="*/ 0 h 521"/>
                <a:gd name="T36" fmla="*/ 268 w 460"/>
                <a:gd name="T37" fmla="*/ 0 h 521"/>
                <a:gd name="T38" fmla="*/ 307 w 460"/>
                <a:gd name="T39" fmla="*/ 1 h 521"/>
                <a:gd name="T40" fmla="*/ 342 w 460"/>
                <a:gd name="T41" fmla="*/ 7 h 521"/>
                <a:gd name="T42" fmla="*/ 370 w 460"/>
                <a:gd name="T43" fmla="*/ 16 h 521"/>
                <a:gd name="T44" fmla="*/ 394 w 460"/>
                <a:gd name="T45" fmla="*/ 27 h 521"/>
                <a:gd name="T46" fmla="*/ 414 w 460"/>
                <a:gd name="T47" fmla="*/ 43 h 521"/>
                <a:gd name="T48" fmla="*/ 430 w 460"/>
                <a:gd name="T49" fmla="*/ 60 h 521"/>
                <a:gd name="T50" fmla="*/ 441 w 460"/>
                <a:gd name="T51" fmla="*/ 79 h 521"/>
                <a:gd name="T52" fmla="*/ 450 w 460"/>
                <a:gd name="T53" fmla="*/ 101 h 521"/>
                <a:gd name="T54" fmla="*/ 456 w 460"/>
                <a:gd name="T55" fmla="*/ 124 h 521"/>
                <a:gd name="T56" fmla="*/ 459 w 460"/>
                <a:gd name="T57" fmla="*/ 150 h 521"/>
                <a:gd name="T58" fmla="*/ 460 w 460"/>
                <a:gd name="T59" fmla="*/ 177 h 521"/>
                <a:gd name="T60" fmla="*/ 460 w 460"/>
                <a:gd name="T61" fmla="*/ 346 h 521"/>
                <a:gd name="T62" fmla="*/ 459 w 460"/>
                <a:gd name="T63" fmla="*/ 371 h 521"/>
                <a:gd name="T64" fmla="*/ 456 w 460"/>
                <a:gd name="T65" fmla="*/ 397 h 521"/>
                <a:gd name="T66" fmla="*/ 450 w 460"/>
                <a:gd name="T67" fmla="*/ 421 h 521"/>
                <a:gd name="T68" fmla="*/ 441 w 460"/>
                <a:gd name="T69" fmla="*/ 443 h 521"/>
                <a:gd name="T70" fmla="*/ 430 w 460"/>
                <a:gd name="T71" fmla="*/ 461 h 521"/>
                <a:gd name="T72" fmla="*/ 414 w 460"/>
                <a:gd name="T73" fmla="*/ 480 h 521"/>
                <a:gd name="T74" fmla="*/ 394 w 460"/>
                <a:gd name="T75" fmla="*/ 494 h 521"/>
                <a:gd name="T76" fmla="*/ 370 w 460"/>
                <a:gd name="T77" fmla="*/ 505 h 521"/>
                <a:gd name="T78" fmla="*/ 342 w 460"/>
                <a:gd name="T79" fmla="*/ 514 h 521"/>
                <a:gd name="T80" fmla="*/ 307 w 460"/>
                <a:gd name="T81" fmla="*/ 520 h 521"/>
                <a:gd name="T82" fmla="*/ 268 w 460"/>
                <a:gd name="T83" fmla="*/ 521 h 521"/>
                <a:gd name="T84" fmla="*/ 0 w 460"/>
                <a:gd name="T85" fmla="*/ 521 h 521"/>
                <a:gd name="T86" fmla="*/ 0 w 460"/>
                <a:gd name="T87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60" h="521">
                  <a:moveTo>
                    <a:pt x="124" y="106"/>
                  </a:moveTo>
                  <a:lnTo>
                    <a:pt x="124" y="415"/>
                  </a:lnTo>
                  <a:lnTo>
                    <a:pt x="260" y="415"/>
                  </a:lnTo>
                  <a:lnTo>
                    <a:pt x="286" y="414"/>
                  </a:lnTo>
                  <a:lnTo>
                    <a:pt x="306" y="408"/>
                  </a:lnTo>
                  <a:lnTo>
                    <a:pt x="320" y="400"/>
                  </a:lnTo>
                  <a:lnTo>
                    <a:pt x="330" y="385"/>
                  </a:lnTo>
                  <a:lnTo>
                    <a:pt x="336" y="368"/>
                  </a:lnTo>
                  <a:lnTo>
                    <a:pt x="337" y="346"/>
                  </a:lnTo>
                  <a:lnTo>
                    <a:pt x="337" y="176"/>
                  </a:lnTo>
                  <a:lnTo>
                    <a:pt x="336" y="154"/>
                  </a:lnTo>
                  <a:lnTo>
                    <a:pt x="330" y="136"/>
                  </a:lnTo>
                  <a:lnTo>
                    <a:pt x="320" y="123"/>
                  </a:lnTo>
                  <a:lnTo>
                    <a:pt x="306" y="113"/>
                  </a:lnTo>
                  <a:lnTo>
                    <a:pt x="286" y="107"/>
                  </a:lnTo>
                  <a:lnTo>
                    <a:pt x="260" y="106"/>
                  </a:lnTo>
                  <a:lnTo>
                    <a:pt x="124" y="106"/>
                  </a:lnTo>
                  <a:close/>
                  <a:moveTo>
                    <a:pt x="0" y="0"/>
                  </a:moveTo>
                  <a:lnTo>
                    <a:pt x="268" y="0"/>
                  </a:lnTo>
                  <a:lnTo>
                    <a:pt x="307" y="1"/>
                  </a:lnTo>
                  <a:lnTo>
                    <a:pt x="342" y="7"/>
                  </a:lnTo>
                  <a:lnTo>
                    <a:pt x="370" y="16"/>
                  </a:lnTo>
                  <a:lnTo>
                    <a:pt x="394" y="27"/>
                  </a:lnTo>
                  <a:lnTo>
                    <a:pt x="414" y="43"/>
                  </a:lnTo>
                  <a:lnTo>
                    <a:pt x="430" y="60"/>
                  </a:lnTo>
                  <a:lnTo>
                    <a:pt x="441" y="79"/>
                  </a:lnTo>
                  <a:lnTo>
                    <a:pt x="450" y="101"/>
                  </a:lnTo>
                  <a:lnTo>
                    <a:pt x="456" y="124"/>
                  </a:lnTo>
                  <a:lnTo>
                    <a:pt x="459" y="150"/>
                  </a:lnTo>
                  <a:lnTo>
                    <a:pt x="460" y="177"/>
                  </a:lnTo>
                  <a:lnTo>
                    <a:pt x="460" y="346"/>
                  </a:lnTo>
                  <a:lnTo>
                    <a:pt x="459" y="371"/>
                  </a:lnTo>
                  <a:lnTo>
                    <a:pt x="456" y="397"/>
                  </a:lnTo>
                  <a:lnTo>
                    <a:pt x="450" y="421"/>
                  </a:lnTo>
                  <a:lnTo>
                    <a:pt x="441" y="443"/>
                  </a:lnTo>
                  <a:lnTo>
                    <a:pt x="430" y="461"/>
                  </a:lnTo>
                  <a:lnTo>
                    <a:pt x="414" y="480"/>
                  </a:lnTo>
                  <a:lnTo>
                    <a:pt x="394" y="494"/>
                  </a:lnTo>
                  <a:lnTo>
                    <a:pt x="370" y="505"/>
                  </a:lnTo>
                  <a:lnTo>
                    <a:pt x="342" y="514"/>
                  </a:lnTo>
                  <a:lnTo>
                    <a:pt x="307" y="520"/>
                  </a:lnTo>
                  <a:lnTo>
                    <a:pt x="268" y="521"/>
                  </a:lnTo>
                  <a:lnTo>
                    <a:pt x="0" y="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7"/>
            <p:cNvSpPr>
              <a:spLocks noEditPoints="1"/>
            </p:cNvSpPr>
            <p:nvPr userDrawn="1"/>
          </p:nvSpPr>
          <p:spPr bwMode="auto">
            <a:xfrm>
              <a:off x="1128980" y="6361572"/>
              <a:ext cx="133694" cy="135779"/>
            </a:xfrm>
            <a:custGeom>
              <a:avLst/>
              <a:gdLst>
                <a:gd name="T0" fmla="*/ 126 w 513"/>
                <a:gd name="T1" fmla="*/ 101 h 521"/>
                <a:gd name="T2" fmla="*/ 126 w 513"/>
                <a:gd name="T3" fmla="*/ 270 h 521"/>
                <a:gd name="T4" fmla="*/ 277 w 513"/>
                <a:gd name="T5" fmla="*/ 270 h 521"/>
                <a:gd name="T6" fmla="*/ 298 w 513"/>
                <a:gd name="T7" fmla="*/ 268 h 521"/>
                <a:gd name="T8" fmla="*/ 314 w 513"/>
                <a:gd name="T9" fmla="*/ 264 h 521"/>
                <a:gd name="T10" fmla="*/ 327 w 513"/>
                <a:gd name="T11" fmla="*/ 256 h 521"/>
                <a:gd name="T12" fmla="*/ 335 w 513"/>
                <a:gd name="T13" fmla="*/ 246 h 521"/>
                <a:gd name="T14" fmla="*/ 339 w 513"/>
                <a:gd name="T15" fmla="*/ 231 h 521"/>
                <a:gd name="T16" fmla="*/ 341 w 513"/>
                <a:gd name="T17" fmla="*/ 214 h 521"/>
                <a:gd name="T18" fmla="*/ 341 w 513"/>
                <a:gd name="T19" fmla="*/ 153 h 521"/>
                <a:gd name="T20" fmla="*/ 339 w 513"/>
                <a:gd name="T21" fmla="*/ 133 h 521"/>
                <a:gd name="T22" fmla="*/ 332 w 513"/>
                <a:gd name="T23" fmla="*/ 119 h 521"/>
                <a:gd name="T24" fmla="*/ 321 w 513"/>
                <a:gd name="T25" fmla="*/ 109 h 521"/>
                <a:gd name="T26" fmla="*/ 304 w 513"/>
                <a:gd name="T27" fmla="*/ 103 h 521"/>
                <a:gd name="T28" fmla="*/ 281 w 513"/>
                <a:gd name="T29" fmla="*/ 101 h 521"/>
                <a:gd name="T30" fmla="*/ 126 w 513"/>
                <a:gd name="T31" fmla="*/ 101 h 521"/>
                <a:gd name="T32" fmla="*/ 0 w 513"/>
                <a:gd name="T33" fmla="*/ 0 h 521"/>
                <a:gd name="T34" fmla="*/ 280 w 513"/>
                <a:gd name="T35" fmla="*/ 0 h 521"/>
                <a:gd name="T36" fmla="*/ 322 w 513"/>
                <a:gd name="T37" fmla="*/ 1 h 521"/>
                <a:gd name="T38" fmla="*/ 358 w 513"/>
                <a:gd name="T39" fmla="*/ 9 h 521"/>
                <a:gd name="T40" fmla="*/ 388 w 513"/>
                <a:gd name="T41" fmla="*/ 17 h 521"/>
                <a:gd name="T42" fmla="*/ 412 w 513"/>
                <a:gd name="T43" fmla="*/ 31 h 521"/>
                <a:gd name="T44" fmla="*/ 431 w 513"/>
                <a:gd name="T45" fmla="*/ 47 h 521"/>
                <a:gd name="T46" fmla="*/ 445 w 513"/>
                <a:gd name="T47" fmla="*/ 67 h 521"/>
                <a:gd name="T48" fmla="*/ 455 w 513"/>
                <a:gd name="T49" fmla="*/ 91 h 521"/>
                <a:gd name="T50" fmla="*/ 461 w 513"/>
                <a:gd name="T51" fmla="*/ 117 h 521"/>
                <a:gd name="T52" fmla="*/ 462 w 513"/>
                <a:gd name="T53" fmla="*/ 147 h 521"/>
                <a:gd name="T54" fmla="*/ 462 w 513"/>
                <a:gd name="T55" fmla="*/ 221 h 521"/>
                <a:gd name="T56" fmla="*/ 461 w 513"/>
                <a:gd name="T57" fmla="*/ 254 h 521"/>
                <a:gd name="T58" fmla="*/ 453 w 513"/>
                <a:gd name="T59" fmla="*/ 281 h 521"/>
                <a:gd name="T60" fmla="*/ 441 w 513"/>
                <a:gd name="T61" fmla="*/ 306 h 521"/>
                <a:gd name="T62" fmla="*/ 421 w 513"/>
                <a:gd name="T63" fmla="*/ 326 h 521"/>
                <a:gd name="T64" fmla="*/ 394 w 513"/>
                <a:gd name="T65" fmla="*/ 344 h 521"/>
                <a:gd name="T66" fmla="*/ 513 w 513"/>
                <a:gd name="T67" fmla="*/ 521 h 521"/>
                <a:gd name="T68" fmla="*/ 372 w 513"/>
                <a:gd name="T69" fmla="*/ 521 h 521"/>
                <a:gd name="T70" fmla="*/ 270 w 513"/>
                <a:gd name="T71" fmla="*/ 368 h 521"/>
                <a:gd name="T72" fmla="*/ 126 w 513"/>
                <a:gd name="T73" fmla="*/ 368 h 521"/>
                <a:gd name="T74" fmla="*/ 126 w 513"/>
                <a:gd name="T75" fmla="*/ 521 h 521"/>
                <a:gd name="T76" fmla="*/ 0 w 513"/>
                <a:gd name="T77" fmla="*/ 521 h 521"/>
                <a:gd name="T78" fmla="*/ 0 w 513"/>
                <a:gd name="T79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13" h="521">
                  <a:moveTo>
                    <a:pt x="126" y="101"/>
                  </a:moveTo>
                  <a:lnTo>
                    <a:pt x="126" y="270"/>
                  </a:lnTo>
                  <a:lnTo>
                    <a:pt x="277" y="270"/>
                  </a:lnTo>
                  <a:lnTo>
                    <a:pt x="298" y="268"/>
                  </a:lnTo>
                  <a:lnTo>
                    <a:pt x="314" y="264"/>
                  </a:lnTo>
                  <a:lnTo>
                    <a:pt x="327" y="256"/>
                  </a:lnTo>
                  <a:lnTo>
                    <a:pt x="335" y="246"/>
                  </a:lnTo>
                  <a:lnTo>
                    <a:pt x="339" y="231"/>
                  </a:lnTo>
                  <a:lnTo>
                    <a:pt x="341" y="214"/>
                  </a:lnTo>
                  <a:lnTo>
                    <a:pt x="341" y="153"/>
                  </a:lnTo>
                  <a:lnTo>
                    <a:pt x="339" y="133"/>
                  </a:lnTo>
                  <a:lnTo>
                    <a:pt x="332" y="119"/>
                  </a:lnTo>
                  <a:lnTo>
                    <a:pt x="321" y="109"/>
                  </a:lnTo>
                  <a:lnTo>
                    <a:pt x="304" y="103"/>
                  </a:lnTo>
                  <a:lnTo>
                    <a:pt x="281" y="101"/>
                  </a:lnTo>
                  <a:lnTo>
                    <a:pt x="126" y="101"/>
                  </a:lnTo>
                  <a:close/>
                  <a:moveTo>
                    <a:pt x="0" y="0"/>
                  </a:moveTo>
                  <a:lnTo>
                    <a:pt x="280" y="0"/>
                  </a:lnTo>
                  <a:lnTo>
                    <a:pt x="322" y="1"/>
                  </a:lnTo>
                  <a:lnTo>
                    <a:pt x="358" y="9"/>
                  </a:lnTo>
                  <a:lnTo>
                    <a:pt x="388" y="17"/>
                  </a:lnTo>
                  <a:lnTo>
                    <a:pt x="412" y="31"/>
                  </a:lnTo>
                  <a:lnTo>
                    <a:pt x="431" y="47"/>
                  </a:lnTo>
                  <a:lnTo>
                    <a:pt x="445" y="67"/>
                  </a:lnTo>
                  <a:lnTo>
                    <a:pt x="455" y="91"/>
                  </a:lnTo>
                  <a:lnTo>
                    <a:pt x="461" y="117"/>
                  </a:lnTo>
                  <a:lnTo>
                    <a:pt x="462" y="147"/>
                  </a:lnTo>
                  <a:lnTo>
                    <a:pt x="462" y="221"/>
                  </a:lnTo>
                  <a:lnTo>
                    <a:pt x="461" y="254"/>
                  </a:lnTo>
                  <a:lnTo>
                    <a:pt x="453" y="281"/>
                  </a:lnTo>
                  <a:lnTo>
                    <a:pt x="441" y="306"/>
                  </a:lnTo>
                  <a:lnTo>
                    <a:pt x="421" y="326"/>
                  </a:lnTo>
                  <a:lnTo>
                    <a:pt x="394" y="344"/>
                  </a:lnTo>
                  <a:lnTo>
                    <a:pt x="513" y="521"/>
                  </a:lnTo>
                  <a:lnTo>
                    <a:pt x="372" y="521"/>
                  </a:lnTo>
                  <a:lnTo>
                    <a:pt x="270" y="368"/>
                  </a:lnTo>
                  <a:lnTo>
                    <a:pt x="126" y="368"/>
                  </a:lnTo>
                  <a:lnTo>
                    <a:pt x="126" y="521"/>
                  </a:lnTo>
                  <a:lnTo>
                    <a:pt x="0" y="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"/>
            <p:cNvSpPr>
              <a:spLocks/>
            </p:cNvSpPr>
            <p:nvPr userDrawn="1"/>
          </p:nvSpPr>
          <p:spPr bwMode="auto">
            <a:xfrm>
              <a:off x="1333039" y="6361572"/>
              <a:ext cx="144379" cy="135779"/>
            </a:xfrm>
            <a:custGeom>
              <a:avLst/>
              <a:gdLst>
                <a:gd name="T0" fmla="*/ 199 w 554"/>
                <a:gd name="T1" fmla="*/ 0 h 521"/>
                <a:gd name="T2" fmla="*/ 355 w 554"/>
                <a:gd name="T3" fmla="*/ 0 h 521"/>
                <a:gd name="T4" fmla="*/ 554 w 554"/>
                <a:gd name="T5" fmla="*/ 521 h 521"/>
                <a:gd name="T6" fmla="*/ 429 w 554"/>
                <a:gd name="T7" fmla="*/ 521 h 521"/>
                <a:gd name="T8" fmla="*/ 276 w 554"/>
                <a:gd name="T9" fmla="*/ 111 h 521"/>
                <a:gd name="T10" fmla="*/ 125 w 554"/>
                <a:gd name="T11" fmla="*/ 521 h 521"/>
                <a:gd name="T12" fmla="*/ 0 w 554"/>
                <a:gd name="T13" fmla="*/ 521 h 521"/>
                <a:gd name="T14" fmla="*/ 199 w 554"/>
                <a:gd name="T15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4" h="521">
                  <a:moveTo>
                    <a:pt x="199" y="0"/>
                  </a:moveTo>
                  <a:lnTo>
                    <a:pt x="355" y="0"/>
                  </a:lnTo>
                  <a:lnTo>
                    <a:pt x="554" y="521"/>
                  </a:lnTo>
                  <a:lnTo>
                    <a:pt x="429" y="521"/>
                  </a:lnTo>
                  <a:lnTo>
                    <a:pt x="276" y="111"/>
                  </a:lnTo>
                  <a:lnTo>
                    <a:pt x="125" y="521"/>
                  </a:lnTo>
                  <a:lnTo>
                    <a:pt x="0" y="521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FF2302"/>
            </a:solidFill>
            <a:ln w="0">
              <a:solidFill>
                <a:srgbClr val="FF230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9"/>
            <p:cNvSpPr>
              <a:spLocks noEditPoints="1"/>
            </p:cNvSpPr>
            <p:nvPr userDrawn="1"/>
          </p:nvSpPr>
          <p:spPr bwMode="auto">
            <a:xfrm>
              <a:off x="1550390" y="6361572"/>
              <a:ext cx="118318" cy="135779"/>
            </a:xfrm>
            <a:custGeom>
              <a:avLst/>
              <a:gdLst>
                <a:gd name="T0" fmla="*/ 125 w 454"/>
                <a:gd name="T1" fmla="*/ 101 h 521"/>
                <a:gd name="T2" fmla="*/ 125 w 454"/>
                <a:gd name="T3" fmla="*/ 274 h 521"/>
                <a:gd name="T4" fmla="*/ 268 w 454"/>
                <a:gd name="T5" fmla="*/ 274 h 521"/>
                <a:gd name="T6" fmla="*/ 292 w 454"/>
                <a:gd name="T7" fmla="*/ 271 h 521"/>
                <a:gd name="T8" fmla="*/ 310 w 454"/>
                <a:gd name="T9" fmla="*/ 266 h 521"/>
                <a:gd name="T10" fmla="*/ 322 w 454"/>
                <a:gd name="T11" fmla="*/ 256 h 521"/>
                <a:gd name="T12" fmla="*/ 329 w 454"/>
                <a:gd name="T13" fmla="*/ 240 h 521"/>
                <a:gd name="T14" fmla="*/ 332 w 454"/>
                <a:gd name="T15" fmla="*/ 221 h 521"/>
                <a:gd name="T16" fmla="*/ 332 w 454"/>
                <a:gd name="T17" fmla="*/ 153 h 521"/>
                <a:gd name="T18" fmla="*/ 329 w 454"/>
                <a:gd name="T19" fmla="*/ 134 h 521"/>
                <a:gd name="T20" fmla="*/ 322 w 454"/>
                <a:gd name="T21" fmla="*/ 120 h 521"/>
                <a:gd name="T22" fmla="*/ 310 w 454"/>
                <a:gd name="T23" fmla="*/ 109 h 521"/>
                <a:gd name="T24" fmla="*/ 292 w 454"/>
                <a:gd name="T25" fmla="*/ 103 h 521"/>
                <a:gd name="T26" fmla="*/ 268 w 454"/>
                <a:gd name="T27" fmla="*/ 101 h 521"/>
                <a:gd name="T28" fmla="*/ 125 w 454"/>
                <a:gd name="T29" fmla="*/ 101 h 521"/>
                <a:gd name="T30" fmla="*/ 0 w 454"/>
                <a:gd name="T31" fmla="*/ 0 h 521"/>
                <a:gd name="T32" fmla="*/ 272 w 454"/>
                <a:gd name="T33" fmla="*/ 0 h 521"/>
                <a:gd name="T34" fmla="*/ 315 w 454"/>
                <a:gd name="T35" fmla="*/ 1 h 521"/>
                <a:gd name="T36" fmla="*/ 350 w 454"/>
                <a:gd name="T37" fmla="*/ 9 h 521"/>
                <a:gd name="T38" fmla="*/ 380 w 454"/>
                <a:gd name="T39" fmla="*/ 17 h 521"/>
                <a:gd name="T40" fmla="*/ 404 w 454"/>
                <a:gd name="T41" fmla="*/ 31 h 521"/>
                <a:gd name="T42" fmla="*/ 424 w 454"/>
                <a:gd name="T43" fmla="*/ 47 h 521"/>
                <a:gd name="T44" fmla="*/ 437 w 454"/>
                <a:gd name="T45" fmla="*/ 67 h 521"/>
                <a:gd name="T46" fmla="*/ 447 w 454"/>
                <a:gd name="T47" fmla="*/ 91 h 521"/>
                <a:gd name="T48" fmla="*/ 453 w 454"/>
                <a:gd name="T49" fmla="*/ 117 h 521"/>
                <a:gd name="T50" fmla="*/ 454 w 454"/>
                <a:gd name="T51" fmla="*/ 147 h 521"/>
                <a:gd name="T52" fmla="*/ 454 w 454"/>
                <a:gd name="T53" fmla="*/ 227 h 521"/>
                <a:gd name="T54" fmla="*/ 453 w 454"/>
                <a:gd name="T55" fmla="*/ 256 h 521"/>
                <a:gd name="T56" fmla="*/ 446 w 454"/>
                <a:gd name="T57" fmla="*/ 283 h 521"/>
                <a:gd name="T58" fmla="*/ 436 w 454"/>
                <a:gd name="T59" fmla="*/ 307 h 521"/>
                <a:gd name="T60" fmla="*/ 422 w 454"/>
                <a:gd name="T61" fmla="*/ 327 h 521"/>
                <a:gd name="T62" fmla="*/ 402 w 454"/>
                <a:gd name="T63" fmla="*/ 344 h 521"/>
                <a:gd name="T64" fmla="*/ 376 w 454"/>
                <a:gd name="T65" fmla="*/ 357 h 521"/>
                <a:gd name="T66" fmla="*/ 346 w 454"/>
                <a:gd name="T67" fmla="*/ 367 h 521"/>
                <a:gd name="T68" fmla="*/ 309 w 454"/>
                <a:gd name="T69" fmla="*/ 373 h 521"/>
                <a:gd name="T70" fmla="*/ 266 w 454"/>
                <a:gd name="T71" fmla="*/ 374 h 521"/>
                <a:gd name="T72" fmla="*/ 125 w 454"/>
                <a:gd name="T73" fmla="*/ 374 h 521"/>
                <a:gd name="T74" fmla="*/ 125 w 454"/>
                <a:gd name="T75" fmla="*/ 521 h 521"/>
                <a:gd name="T76" fmla="*/ 0 w 454"/>
                <a:gd name="T77" fmla="*/ 521 h 521"/>
                <a:gd name="T78" fmla="*/ 0 w 454"/>
                <a:gd name="T79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54" h="521">
                  <a:moveTo>
                    <a:pt x="125" y="101"/>
                  </a:moveTo>
                  <a:lnTo>
                    <a:pt x="125" y="274"/>
                  </a:lnTo>
                  <a:lnTo>
                    <a:pt x="268" y="274"/>
                  </a:lnTo>
                  <a:lnTo>
                    <a:pt x="292" y="271"/>
                  </a:lnTo>
                  <a:lnTo>
                    <a:pt x="310" y="266"/>
                  </a:lnTo>
                  <a:lnTo>
                    <a:pt x="322" y="256"/>
                  </a:lnTo>
                  <a:lnTo>
                    <a:pt x="329" y="240"/>
                  </a:lnTo>
                  <a:lnTo>
                    <a:pt x="332" y="221"/>
                  </a:lnTo>
                  <a:lnTo>
                    <a:pt x="332" y="153"/>
                  </a:lnTo>
                  <a:lnTo>
                    <a:pt x="329" y="134"/>
                  </a:lnTo>
                  <a:lnTo>
                    <a:pt x="322" y="120"/>
                  </a:lnTo>
                  <a:lnTo>
                    <a:pt x="310" y="109"/>
                  </a:lnTo>
                  <a:lnTo>
                    <a:pt x="292" y="103"/>
                  </a:lnTo>
                  <a:lnTo>
                    <a:pt x="268" y="101"/>
                  </a:lnTo>
                  <a:lnTo>
                    <a:pt x="125" y="101"/>
                  </a:lnTo>
                  <a:close/>
                  <a:moveTo>
                    <a:pt x="0" y="0"/>
                  </a:moveTo>
                  <a:lnTo>
                    <a:pt x="272" y="0"/>
                  </a:lnTo>
                  <a:lnTo>
                    <a:pt x="315" y="1"/>
                  </a:lnTo>
                  <a:lnTo>
                    <a:pt x="350" y="9"/>
                  </a:lnTo>
                  <a:lnTo>
                    <a:pt x="380" y="17"/>
                  </a:lnTo>
                  <a:lnTo>
                    <a:pt x="404" y="31"/>
                  </a:lnTo>
                  <a:lnTo>
                    <a:pt x="424" y="47"/>
                  </a:lnTo>
                  <a:lnTo>
                    <a:pt x="437" y="67"/>
                  </a:lnTo>
                  <a:lnTo>
                    <a:pt x="447" y="91"/>
                  </a:lnTo>
                  <a:lnTo>
                    <a:pt x="453" y="117"/>
                  </a:lnTo>
                  <a:lnTo>
                    <a:pt x="454" y="147"/>
                  </a:lnTo>
                  <a:lnTo>
                    <a:pt x="454" y="227"/>
                  </a:lnTo>
                  <a:lnTo>
                    <a:pt x="453" y="256"/>
                  </a:lnTo>
                  <a:lnTo>
                    <a:pt x="446" y="283"/>
                  </a:lnTo>
                  <a:lnTo>
                    <a:pt x="436" y="307"/>
                  </a:lnTo>
                  <a:lnTo>
                    <a:pt x="422" y="327"/>
                  </a:lnTo>
                  <a:lnTo>
                    <a:pt x="402" y="344"/>
                  </a:lnTo>
                  <a:lnTo>
                    <a:pt x="376" y="357"/>
                  </a:lnTo>
                  <a:lnTo>
                    <a:pt x="346" y="367"/>
                  </a:lnTo>
                  <a:lnTo>
                    <a:pt x="309" y="373"/>
                  </a:lnTo>
                  <a:lnTo>
                    <a:pt x="266" y="374"/>
                  </a:lnTo>
                  <a:lnTo>
                    <a:pt x="125" y="374"/>
                  </a:lnTo>
                  <a:lnTo>
                    <a:pt x="125" y="521"/>
                  </a:lnTo>
                  <a:lnTo>
                    <a:pt x="0" y="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0"/>
            <p:cNvSpPr>
              <a:spLocks/>
            </p:cNvSpPr>
            <p:nvPr userDrawn="1"/>
          </p:nvSpPr>
          <p:spPr bwMode="auto">
            <a:xfrm>
              <a:off x="1747674" y="6361572"/>
              <a:ext cx="104245" cy="135779"/>
            </a:xfrm>
            <a:custGeom>
              <a:avLst/>
              <a:gdLst>
                <a:gd name="T0" fmla="*/ 0 w 400"/>
                <a:gd name="T1" fmla="*/ 0 h 521"/>
                <a:gd name="T2" fmla="*/ 400 w 400"/>
                <a:gd name="T3" fmla="*/ 0 h 521"/>
                <a:gd name="T4" fmla="*/ 400 w 400"/>
                <a:gd name="T5" fmla="*/ 103 h 521"/>
                <a:gd name="T6" fmla="*/ 124 w 400"/>
                <a:gd name="T7" fmla="*/ 103 h 521"/>
                <a:gd name="T8" fmla="*/ 124 w 400"/>
                <a:gd name="T9" fmla="*/ 204 h 521"/>
                <a:gd name="T10" fmla="*/ 382 w 400"/>
                <a:gd name="T11" fmla="*/ 204 h 521"/>
                <a:gd name="T12" fmla="*/ 382 w 400"/>
                <a:gd name="T13" fmla="*/ 307 h 521"/>
                <a:gd name="T14" fmla="*/ 124 w 400"/>
                <a:gd name="T15" fmla="*/ 307 h 521"/>
                <a:gd name="T16" fmla="*/ 124 w 400"/>
                <a:gd name="T17" fmla="*/ 420 h 521"/>
                <a:gd name="T18" fmla="*/ 400 w 400"/>
                <a:gd name="T19" fmla="*/ 420 h 521"/>
                <a:gd name="T20" fmla="*/ 400 w 400"/>
                <a:gd name="T21" fmla="*/ 521 h 521"/>
                <a:gd name="T22" fmla="*/ 0 w 400"/>
                <a:gd name="T23" fmla="*/ 521 h 521"/>
                <a:gd name="T24" fmla="*/ 0 w 400"/>
                <a:gd name="T25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0" h="521">
                  <a:moveTo>
                    <a:pt x="0" y="0"/>
                  </a:moveTo>
                  <a:lnTo>
                    <a:pt x="400" y="0"/>
                  </a:lnTo>
                  <a:lnTo>
                    <a:pt x="400" y="103"/>
                  </a:lnTo>
                  <a:lnTo>
                    <a:pt x="124" y="103"/>
                  </a:lnTo>
                  <a:lnTo>
                    <a:pt x="124" y="204"/>
                  </a:lnTo>
                  <a:lnTo>
                    <a:pt x="382" y="204"/>
                  </a:lnTo>
                  <a:lnTo>
                    <a:pt x="382" y="307"/>
                  </a:lnTo>
                  <a:lnTo>
                    <a:pt x="124" y="307"/>
                  </a:lnTo>
                  <a:lnTo>
                    <a:pt x="124" y="420"/>
                  </a:lnTo>
                  <a:lnTo>
                    <a:pt x="400" y="420"/>
                  </a:lnTo>
                  <a:lnTo>
                    <a:pt x="400" y="521"/>
                  </a:lnTo>
                  <a:lnTo>
                    <a:pt x="0" y="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1"/>
            <p:cNvSpPr>
              <a:spLocks noEditPoints="1"/>
            </p:cNvSpPr>
            <p:nvPr userDrawn="1"/>
          </p:nvSpPr>
          <p:spPr bwMode="auto">
            <a:xfrm>
              <a:off x="1933752" y="6361572"/>
              <a:ext cx="133173" cy="135779"/>
            </a:xfrm>
            <a:custGeom>
              <a:avLst/>
              <a:gdLst>
                <a:gd name="T0" fmla="*/ 124 w 511"/>
                <a:gd name="T1" fmla="*/ 101 h 521"/>
                <a:gd name="T2" fmla="*/ 124 w 511"/>
                <a:gd name="T3" fmla="*/ 270 h 521"/>
                <a:gd name="T4" fmla="*/ 276 w 511"/>
                <a:gd name="T5" fmla="*/ 270 h 521"/>
                <a:gd name="T6" fmla="*/ 296 w 511"/>
                <a:gd name="T7" fmla="*/ 268 h 521"/>
                <a:gd name="T8" fmla="*/ 313 w 511"/>
                <a:gd name="T9" fmla="*/ 264 h 521"/>
                <a:gd name="T10" fmla="*/ 325 w 511"/>
                <a:gd name="T11" fmla="*/ 256 h 521"/>
                <a:gd name="T12" fmla="*/ 333 w 511"/>
                <a:gd name="T13" fmla="*/ 246 h 521"/>
                <a:gd name="T14" fmla="*/ 338 w 511"/>
                <a:gd name="T15" fmla="*/ 231 h 521"/>
                <a:gd name="T16" fmla="*/ 339 w 511"/>
                <a:gd name="T17" fmla="*/ 214 h 521"/>
                <a:gd name="T18" fmla="*/ 339 w 511"/>
                <a:gd name="T19" fmla="*/ 153 h 521"/>
                <a:gd name="T20" fmla="*/ 338 w 511"/>
                <a:gd name="T21" fmla="*/ 133 h 521"/>
                <a:gd name="T22" fmla="*/ 330 w 511"/>
                <a:gd name="T23" fmla="*/ 119 h 521"/>
                <a:gd name="T24" fmla="*/ 319 w 511"/>
                <a:gd name="T25" fmla="*/ 109 h 521"/>
                <a:gd name="T26" fmla="*/ 302 w 511"/>
                <a:gd name="T27" fmla="*/ 103 h 521"/>
                <a:gd name="T28" fmla="*/ 279 w 511"/>
                <a:gd name="T29" fmla="*/ 101 h 521"/>
                <a:gd name="T30" fmla="*/ 124 w 511"/>
                <a:gd name="T31" fmla="*/ 101 h 521"/>
                <a:gd name="T32" fmla="*/ 0 w 511"/>
                <a:gd name="T33" fmla="*/ 0 h 521"/>
                <a:gd name="T34" fmla="*/ 279 w 511"/>
                <a:gd name="T35" fmla="*/ 0 h 521"/>
                <a:gd name="T36" fmla="*/ 320 w 511"/>
                <a:gd name="T37" fmla="*/ 1 h 521"/>
                <a:gd name="T38" fmla="*/ 358 w 511"/>
                <a:gd name="T39" fmla="*/ 9 h 521"/>
                <a:gd name="T40" fmla="*/ 387 w 511"/>
                <a:gd name="T41" fmla="*/ 17 h 521"/>
                <a:gd name="T42" fmla="*/ 412 w 511"/>
                <a:gd name="T43" fmla="*/ 31 h 521"/>
                <a:gd name="T44" fmla="*/ 430 w 511"/>
                <a:gd name="T45" fmla="*/ 47 h 521"/>
                <a:gd name="T46" fmla="*/ 444 w 511"/>
                <a:gd name="T47" fmla="*/ 67 h 521"/>
                <a:gd name="T48" fmla="*/ 453 w 511"/>
                <a:gd name="T49" fmla="*/ 91 h 521"/>
                <a:gd name="T50" fmla="*/ 459 w 511"/>
                <a:gd name="T51" fmla="*/ 117 h 521"/>
                <a:gd name="T52" fmla="*/ 460 w 511"/>
                <a:gd name="T53" fmla="*/ 147 h 521"/>
                <a:gd name="T54" fmla="*/ 460 w 511"/>
                <a:gd name="T55" fmla="*/ 221 h 521"/>
                <a:gd name="T56" fmla="*/ 459 w 511"/>
                <a:gd name="T57" fmla="*/ 254 h 521"/>
                <a:gd name="T58" fmla="*/ 452 w 511"/>
                <a:gd name="T59" fmla="*/ 281 h 521"/>
                <a:gd name="T60" fmla="*/ 439 w 511"/>
                <a:gd name="T61" fmla="*/ 306 h 521"/>
                <a:gd name="T62" fmla="*/ 419 w 511"/>
                <a:gd name="T63" fmla="*/ 326 h 521"/>
                <a:gd name="T64" fmla="*/ 392 w 511"/>
                <a:gd name="T65" fmla="*/ 344 h 521"/>
                <a:gd name="T66" fmla="*/ 511 w 511"/>
                <a:gd name="T67" fmla="*/ 521 h 521"/>
                <a:gd name="T68" fmla="*/ 370 w 511"/>
                <a:gd name="T69" fmla="*/ 521 h 521"/>
                <a:gd name="T70" fmla="*/ 269 w 511"/>
                <a:gd name="T71" fmla="*/ 368 h 521"/>
                <a:gd name="T72" fmla="*/ 124 w 511"/>
                <a:gd name="T73" fmla="*/ 368 h 521"/>
                <a:gd name="T74" fmla="*/ 124 w 511"/>
                <a:gd name="T75" fmla="*/ 521 h 521"/>
                <a:gd name="T76" fmla="*/ 0 w 511"/>
                <a:gd name="T77" fmla="*/ 521 h 521"/>
                <a:gd name="T78" fmla="*/ 0 w 511"/>
                <a:gd name="T79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11" h="521">
                  <a:moveTo>
                    <a:pt x="124" y="101"/>
                  </a:moveTo>
                  <a:lnTo>
                    <a:pt x="124" y="270"/>
                  </a:lnTo>
                  <a:lnTo>
                    <a:pt x="276" y="270"/>
                  </a:lnTo>
                  <a:lnTo>
                    <a:pt x="296" y="268"/>
                  </a:lnTo>
                  <a:lnTo>
                    <a:pt x="313" y="264"/>
                  </a:lnTo>
                  <a:lnTo>
                    <a:pt x="325" y="256"/>
                  </a:lnTo>
                  <a:lnTo>
                    <a:pt x="333" y="246"/>
                  </a:lnTo>
                  <a:lnTo>
                    <a:pt x="338" y="231"/>
                  </a:lnTo>
                  <a:lnTo>
                    <a:pt x="339" y="214"/>
                  </a:lnTo>
                  <a:lnTo>
                    <a:pt x="339" y="153"/>
                  </a:lnTo>
                  <a:lnTo>
                    <a:pt x="338" y="133"/>
                  </a:lnTo>
                  <a:lnTo>
                    <a:pt x="330" y="119"/>
                  </a:lnTo>
                  <a:lnTo>
                    <a:pt x="319" y="109"/>
                  </a:lnTo>
                  <a:lnTo>
                    <a:pt x="302" y="103"/>
                  </a:lnTo>
                  <a:lnTo>
                    <a:pt x="279" y="101"/>
                  </a:lnTo>
                  <a:lnTo>
                    <a:pt x="124" y="101"/>
                  </a:lnTo>
                  <a:close/>
                  <a:moveTo>
                    <a:pt x="0" y="0"/>
                  </a:moveTo>
                  <a:lnTo>
                    <a:pt x="279" y="0"/>
                  </a:lnTo>
                  <a:lnTo>
                    <a:pt x="320" y="1"/>
                  </a:lnTo>
                  <a:lnTo>
                    <a:pt x="358" y="9"/>
                  </a:lnTo>
                  <a:lnTo>
                    <a:pt x="387" y="17"/>
                  </a:lnTo>
                  <a:lnTo>
                    <a:pt x="412" y="31"/>
                  </a:lnTo>
                  <a:lnTo>
                    <a:pt x="430" y="47"/>
                  </a:lnTo>
                  <a:lnTo>
                    <a:pt x="444" y="67"/>
                  </a:lnTo>
                  <a:lnTo>
                    <a:pt x="453" y="91"/>
                  </a:lnTo>
                  <a:lnTo>
                    <a:pt x="459" y="117"/>
                  </a:lnTo>
                  <a:lnTo>
                    <a:pt x="460" y="147"/>
                  </a:lnTo>
                  <a:lnTo>
                    <a:pt x="460" y="221"/>
                  </a:lnTo>
                  <a:lnTo>
                    <a:pt x="459" y="254"/>
                  </a:lnTo>
                  <a:lnTo>
                    <a:pt x="452" y="281"/>
                  </a:lnTo>
                  <a:lnTo>
                    <a:pt x="439" y="306"/>
                  </a:lnTo>
                  <a:lnTo>
                    <a:pt x="419" y="326"/>
                  </a:lnTo>
                  <a:lnTo>
                    <a:pt x="392" y="344"/>
                  </a:lnTo>
                  <a:lnTo>
                    <a:pt x="511" y="521"/>
                  </a:lnTo>
                  <a:lnTo>
                    <a:pt x="370" y="521"/>
                  </a:lnTo>
                  <a:lnTo>
                    <a:pt x="269" y="368"/>
                  </a:lnTo>
                  <a:lnTo>
                    <a:pt x="124" y="368"/>
                  </a:lnTo>
                  <a:lnTo>
                    <a:pt x="124" y="521"/>
                  </a:lnTo>
                  <a:lnTo>
                    <a:pt x="0" y="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09127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hart Placeholder 12"/>
          <p:cNvSpPr>
            <a:spLocks noGrp="1"/>
          </p:cNvSpPr>
          <p:nvPr>
            <p:ph type="chart" sz="quarter" idx="11"/>
          </p:nvPr>
        </p:nvSpPr>
        <p:spPr>
          <a:xfrm>
            <a:off x="4275138" y="1632796"/>
            <a:ext cx="4421584" cy="3582142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FontTx/>
              <a:buNone/>
              <a:defRPr sz="2000"/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0751" y="2425416"/>
            <a:ext cx="2965449" cy="355205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ts val="1920"/>
              </a:lnSpc>
              <a:spcBef>
                <a:spcPts val="800"/>
              </a:spcBef>
              <a:buFontTx/>
              <a:buNone/>
              <a:defRPr sz="1600" baseline="0">
                <a:latin typeface="Arial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1408" y="6344937"/>
            <a:ext cx="466725" cy="365125"/>
          </a:xfrm>
          <a:prstGeom prst="rect">
            <a:avLst/>
          </a:prstGeom>
        </p:spPr>
        <p:txBody>
          <a:bodyPr bIns="0"/>
          <a:lstStyle>
            <a:lvl1pPr algn="r">
              <a:defRPr sz="1200" b="1" i="0"/>
            </a:lvl1pPr>
          </a:lstStyle>
          <a:p>
            <a:fld id="{532E5815-A8B8-3248-99F0-470F41FB04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30672" y="47198"/>
            <a:ext cx="7766050" cy="1143000"/>
          </a:xfrm>
        </p:spPr>
        <p:txBody>
          <a:bodyPr lIns="0">
            <a:normAutofit/>
          </a:bodyPr>
          <a:lstStyle>
            <a:lvl1pPr algn="l">
              <a:defRPr sz="3500" b="1" i="0">
                <a:latin typeface="Arial"/>
              </a:defRPr>
            </a:lvl1pPr>
          </a:lstStyle>
          <a:p>
            <a:r>
              <a:rPr lang="en-US" dirty="0" smtClean="0"/>
              <a:t>Content with Chart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962704"/>
            <a:ext cx="1849468" cy="0"/>
          </a:xfrm>
          <a:prstGeom prst="line">
            <a:avLst/>
          </a:prstGeom>
          <a:ln w="12700">
            <a:solidFill>
              <a:srgbClr val="FF461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 userDrawn="1"/>
        </p:nvGrpSpPr>
        <p:grpSpPr>
          <a:xfrm>
            <a:off x="920750" y="6361572"/>
            <a:ext cx="1146175" cy="135779"/>
            <a:chOff x="920750" y="6361572"/>
            <a:chExt cx="1146175" cy="135779"/>
          </a:xfrm>
        </p:grpSpPr>
        <p:sp>
          <p:nvSpPr>
            <p:cNvPr id="14" name="Freeform 6"/>
            <p:cNvSpPr>
              <a:spLocks noEditPoints="1"/>
            </p:cNvSpPr>
            <p:nvPr userDrawn="1"/>
          </p:nvSpPr>
          <p:spPr bwMode="auto">
            <a:xfrm>
              <a:off x="920750" y="6361572"/>
              <a:ext cx="119882" cy="135779"/>
            </a:xfrm>
            <a:custGeom>
              <a:avLst/>
              <a:gdLst>
                <a:gd name="T0" fmla="*/ 124 w 460"/>
                <a:gd name="T1" fmla="*/ 106 h 521"/>
                <a:gd name="T2" fmla="*/ 124 w 460"/>
                <a:gd name="T3" fmla="*/ 415 h 521"/>
                <a:gd name="T4" fmla="*/ 260 w 460"/>
                <a:gd name="T5" fmla="*/ 415 h 521"/>
                <a:gd name="T6" fmla="*/ 286 w 460"/>
                <a:gd name="T7" fmla="*/ 414 h 521"/>
                <a:gd name="T8" fmla="*/ 306 w 460"/>
                <a:gd name="T9" fmla="*/ 408 h 521"/>
                <a:gd name="T10" fmla="*/ 320 w 460"/>
                <a:gd name="T11" fmla="*/ 400 h 521"/>
                <a:gd name="T12" fmla="*/ 330 w 460"/>
                <a:gd name="T13" fmla="*/ 385 h 521"/>
                <a:gd name="T14" fmla="*/ 336 w 460"/>
                <a:gd name="T15" fmla="*/ 368 h 521"/>
                <a:gd name="T16" fmla="*/ 337 w 460"/>
                <a:gd name="T17" fmla="*/ 346 h 521"/>
                <a:gd name="T18" fmla="*/ 337 w 460"/>
                <a:gd name="T19" fmla="*/ 176 h 521"/>
                <a:gd name="T20" fmla="*/ 336 w 460"/>
                <a:gd name="T21" fmla="*/ 154 h 521"/>
                <a:gd name="T22" fmla="*/ 330 w 460"/>
                <a:gd name="T23" fmla="*/ 136 h 521"/>
                <a:gd name="T24" fmla="*/ 320 w 460"/>
                <a:gd name="T25" fmla="*/ 123 h 521"/>
                <a:gd name="T26" fmla="*/ 306 w 460"/>
                <a:gd name="T27" fmla="*/ 113 h 521"/>
                <a:gd name="T28" fmla="*/ 286 w 460"/>
                <a:gd name="T29" fmla="*/ 107 h 521"/>
                <a:gd name="T30" fmla="*/ 260 w 460"/>
                <a:gd name="T31" fmla="*/ 106 h 521"/>
                <a:gd name="T32" fmla="*/ 124 w 460"/>
                <a:gd name="T33" fmla="*/ 106 h 521"/>
                <a:gd name="T34" fmla="*/ 0 w 460"/>
                <a:gd name="T35" fmla="*/ 0 h 521"/>
                <a:gd name="T36" fmla="*/ 268 w 460"/>
                <a:gd name="T37" fmla="*/ 0 h 521"/>
                <a:gd name="T38" fmla="*/ 307 w 460"/>
                <a:gd name="T39" fmla="*/ 1 h 521"/>
                <a:gd name="T40" fmla="*/ 342 w 460"/>
                <a:gd name="T41" fmla="*/ 7 h 521"/>
                <a:gd name="T42" fmla="*/ 370 w 460"/>
                <a:gd name="T43" fmla="*/ 16 h 521"/>
                <a:gd name="T44" fmla="*/ 394 w 460"/>
                <a:gd name="T45" fmla="*/ 27 h 521"/>
                <a:gd name="T46" fmla="*/ 414 w 460"/>
                <a:gd name="T47" fmla="*/ 43 h 521"/>
                <a:gd name="T48" fmla="*/ 430 w 460"/>
                <a:gd name="T49" fmla="*/ 60 h 521"/>
                <a:gd name="T50" fmla="*/ 441 w 460"/>
                <a:gd name="T51" fmla="*/ 79 h 521"/>
                <a:gd name="T52" fmla="*/ 450 w 460"/>
                <a:gd name="T53" fmla="*/ 101 h 521"/>
                <a:gd name="T54" fmla="*/ 456 w 460"/>
                <a:gd name="T55" fmla="*/ 124 h 521"/>
                <a:gd name="T56" fmla="*/ 459 w 460"/>
                <a:gd name="T57" fmla="*/ 150 h 521"/>
                <a:gd name="T58" fmla="*/ 460 w 460"/>
                <a:gd name="T59" fmla="*/ 177 h 521"/>
                <a:gd name="T60" fmla="*/ 460 w 460"/>
                <a:gd name="T61" fmla="*/ 346 h 521"/>
                <a:gd name="T62" fmla="*/ 459 w 460"/>
                <a:gd name="T63" fmla="*/ 371 h 521"/>
                <a:gd name="T64" fmla="*/ 456 w 460"/>
                <a:gd name="T65" fmla="*/ 397 h 521"/>
                <a:gd name="T66" fmla="*/ 450 w 460"/>
                <a:gd name="T67" fmla="*/ 421 h 521"/>
                <a:gd name="T68" fmla="*/ 441 w 460"/>
                <a:gd name="T69" fmla="*/ 443 h 521"/>
                <a:gd name="T70" fmla="*/ 430 w 460"/>
                <a:gd name="T71" fmla="*/ 461 h 521"/>
                <a:gd name="T72" fmla="*/ 414 w 460"/>
                <a:gd name="T73" fmla="*/ 480 h 521"/>
                <a:gd name="T74" fmla="*/ 394 w 460"/>
                <a:gd name="T75" fmla="*/ 494 h 521"/>
                <a:gd name="T76" fmla="*/ 370 w 460"/>
                <a:gd name="T77" fmla="*/ 505 h 521"/>
                <a:gd name="T78" fmla="*/ 342 w 460"/>
                <a:gd name="T79" fmla="*/ 514 h 521"/>
                <a:gd name="T80" fmla="*/ 307 w 460"/>
                <a:gd name="T81" fmla="*/ 520 h 521"/>
                <a:gd name="T82" fmla="*/ 268 w 460"/>
                <a:gd name="T83" fmla="*/ 521 h 521"/>
                <a:gd name="T84" fmla="*/ 0 w 460"/>
                <a:gd name="T85" fmla="*/ 521 h 521"/>
                <a:gd name="T86" fmla="*/ 0 w 460"/>
                <a:gd name="T87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60" h="521">
                  <a:moveTo>
                    <a:pt x="124" y="106"/>
                  </a:moveTo>
                  <a:lnTo>
                    <a:pt x="124" y="415"/>
                  </a:lnTo>
                  <a:lnTo>
                    <a:pt x="260" y="415"/>
                  </a:lnTo>
                  <a:lnTo>
                    <a:pt x="286" y="414"/>
                  </a:lnTo>
                  <a:lnTo>
                    <a:pt x="306" y="408"/>
                  </a:lnTo>
                  <a:lnTo>
                    <a:pt x="320" y="400"/>
                  </a:lnTo>
                  <a:lnTo>
                    <a:pt x="330" y="385"/>
                  </a:lnTo>
                  <a:lnTo>
                    <a:pt x="336" y="368"/>
                  </a:lnTo>
                  <a:lnTo>
                    <a:pt x="337" y="346"/>
                  </a:lnTo>
                  <a:lnTo>
                    <a:pt x="337" y="176"/>
                  </a:lnTo>
                  <a:lnTo>
                    <a:pt x="336" y="154"/>
                  </a:lnTo>
                  <a:lnTo>
                    <a:pt x="330" y="136"/>
                  </a:lnTo>
                  <a:lnTo>
                    <a:pt x="320" y="123"/>
                  </a:lnTo>
                  <a:lnTo>
                    <a:pt x="306" y="113"/>
                  </a:lnTo>
                  <a:lnTo>
                    <a:pt x="286" y="107"/>
                  </a:lnTo>
                  <a:lnTo>
                    <a:pt x="260" y="106"/>
                  </a:lnTo>
                  <a:lnTo>
                    <a:pt x="124" y="106"/>
                  </a:lnTo>
                  <a:close/>
                  <a:moveTo>
                    <a:pt x="0" y="0"/>
                  </a:moveTo>
                  <a:lnTo>
                    <a:pt x="268" y="0"/>
                  </a:lnTo>
                  <a:lnTo>
                    <a:pt x="307" y="1"/>
                  </a:lnTo>
                  <a:lnTo>
                    <a:pt x="342" y="7"/>
                  </a:lnTo>
                  <a:lnTo>
                    <a:pt x="370" y="16"/>
                  </a:lnTo>
                  <a:lnTo>
                    <a:pt x="394" y="27"/>
                  </a:lnTo>
                  <a:lnTo>
                    <a:pt x="414" y="43"/>
                  </a:lnTo>
                  <a:lnTo>
                    <a:pt x="430" y="60"/>
                  </a:lnTo>
                  <a:lnTo>
                    <a:pt x="441" y="79"/>
                  </a:lnTo>
                  <a:lnTo>
                    <a:pt x="450" y="101"/>
                  </a:lnTo>
                  <a:lnTo>
                    <a:pt x="456" y="124"/>
                  </a:lnTo>
                  <a:lnTo>
                    <a:pt x="459" y="150"/>
                  </a:lnTo>
                  <a:lnTo>
                    <a:pt x="460" y="177"/>
                  </a:lnTo>
                  <a:lnTo>
                    <a:pt x="460" y="346"/>
                  </a:lnTo>
                  <a:lnTo>
                    <a:pt x="459" y="371"/>
                  </a:lnTo>
                  <a:lnTo>
                    <a:pt x="456" y="397"/>
                  </a:lnTo>
                  <a:lnTo>
                    <a:pt x="450" y="421"/>
                  </a:lnTo>
                  <a:lnTo>
                    <a:pt x="441" y="443"/>
                  </a:lnTo>
                  <a:lnTo>
                    <a:pt x="430" y="461"/>
                  </a:lnTo>
                  <a:lnTo>
                    <a:pt x="414" y="480"/>
                  </a:lnTo>
                  <a:lnTo>
                    <a:pt x="394" y="494"/>
                  </a:lnTo>
                  <a:lnTo>
                    <a:pt x="370" y="505"/>
                  </a:lnTo>
                  <a:lnTo>
                    <a:pt x="342" y="514"/>
                  </a:lnTo>
                  <a:lnTo>
                    <a:pt x="307" y="520"/>
                  </a:lnTo>
                  <a:lnTo>
                    <a:pt x="268" y="521"/>
                  </a:lnTo>
                  <a:lnTo>
                    <a:pt x="0" y="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7"/>
            <p:cNvSpPr>
              <a:spLocks noEditPoints="1"/>
            </p:cNvSpPr>
            <p:nvPr userDrawn="1"/>
          </p:nvSpPr>
          <p:spPr bwMode="auto">
            <a:xfrm>
              <a:off x="1128980" y="6361572"/>
              <a:ext cx="133694" cy="135779"/>
            </a:xfrm>
            <a:custGeom>
              <a:avLst/>
              <a:gdLst>
                <a:gd name="T0" fmla="*/ 126 w 513"/>
                <a:gd name="T1" fmla="*/ 101 h 521"/>
                <a:gd name="T2" fmla="*/ 126 w 513"/>
                <a:gd name="T3" fmla="*/ 270 h 521"/>
                <a:gd name="T4" fmla="*/ 277 w 513"/>
                <a:gd name="T5" fmla="*/ 270 h 521"/>
                <a:gd name="T6" fmla="*/ 298 w 513"/>
                <a:gd name="T7" fmla="*/ 268 h 521"/>
                <a:gd name="T8" fmla="*/ 314 w 513"/>
                <a:gd name="T9" fmla="*/ 264 h 521"/>
                <a:gd name="T10" fmla="*/ 327 w 513"/>
                <a:gd name="T11" fmla="*/ 256 h 521"/>
                <a:gd name="T12" fmla="*/ 335 w 513"/>
                <a:gd name="T13" fmla="*/ 246 h 521"/>
                <a:gd name="T14" fmla="*/ 339 w 513"/>
                <a:gd name="T15" fmla="*/ 231 h 521"/>
                <a:gd name="T16" fmla="*/ 341 w 513"/>
                <a:gd name="T17" fmla="*/ 214 h 521"/>
                <a:gd name="T18" fmla="*/ 341 w 513"/>
                <a:gd name="T19" fmla="*/ 153 h 521"/>
                <a:gd name="T20" fmla="*/ 339 w 513"/>
                <a:gd name="T21" fmla="*/ 133 h 521"/>
                <a:gd name="T22" fmla="*/ 332 w 513"/>
                <a:gd name="T23" fmla="*/ 119 h 521"/>
                <a:gd name="T24" fmla="*/ 321 w 513"/>
                <a:gd name="T25" fmla="*/ 109 h 521"/>
                <a:gd name="T26" fmla="*/ 304 w 513"/>
                <a:gd name="T27" fmla="*/ 103 h 521"/>
                <a:gd name="T28" fmla="*/ 281 w 513"/>
                <a:gd name="T29" fmla="*/ 101 h 521"/>
                <a:gd name="T30" fmla="*/ 126 w 513"/>
                <a:gd name="T31" fmla="*/ 101 h 521"/>
                <a:gd name="T32" fmla="*/ 0 w 513"/>
                <a:gd name="T33" fmla="*/ 0 h 521"/>
                <a:gd name="T34" fmla="*/ 280 w 513"/>
                <a:gd name="T35" fmla="*/ 0 h 521"/>
                <a:gd name="T36" fmla="*/ 322 w 513"/>
                <a:gd name="T37" fmla="*/ 1 h 521"/>
                <a:gd name="T38" fmla="*/ 358 w 513"/>
                <a:gd name="T39" fmla="*/ 9 h 521"/>
                <a:gd name="T40" fmla="*/ 388 w 513"/>
                <a:gd name="T41" fmla="*/ 17 h 521"/>
                <a:gd name="T42" fmla="*/ 412 w 513"/>
                <a:gd name="T43" fmla="*/ 31 h 521"/>
                <a:gd name="T44" fmla="*/ 431 w 513"/>
                <a:gd name="T45" fmla="*/ 47 h 521"/>
                <a:gd name="T46" fmla="*/ 445 w 513"/>
                <a:gd name="T47" fmla="*/ 67 h 521"/>
                <a:gd name="T48" fmla="*/ 455 w 513"/>
                <a:gd name="T49" fmla="*/ 91 h 521"/>
                <a:gd name="T50" fmla="*/ 461 w 513"/>
                <a:gd name="T51" fmla="*/ 117 h 521"/>
                <a:gd name="T52" fmla="*/ 462 w 513"/>
                <a:gd name="T53" fmla="*/ 147 h 521"/>
                <a:gd name="T54" fmla="*/ 462 w 513"/>
                <a:gd name="T55" fmla="*/ 221 h 521"/>
                <a:gd name="T56" fmla="*/ 461 w 513"/>
                <a:gd name="T57" fmla="*/ 254 h 521"/>
                <a:gd name="T58" fmla="*/ 453 w 513"/>
                <a:gd name="T59" fmla="*/ 281 h 521"/>
                <a:gd name="T60" fmla="*/ 441 w 513"/>
                <a:gd name="T61" fmla="*/ 306 h 521"/>
                <a:gd name="T62" fmla="*/ 421 w 513"/>
                <a:gd name="T63" fmla="*/ 326 h 521"/>
                <a:gd name="T64" fmla="*/ 394 w 513"/>
                <a:gd name="T65" fmla="*/ 344 h 521"/>
                <a:gd name="T66" fmla="*/ 513 w 513"/>
                <a:gd name="T67" fmla="*/ 521 h 521"/>
                <a:gd name="T68" fmla="*/ 372 w 513"/>
                <a:gd name="T69" fmla="*/ 521 h 521"/>
                <a:gd name="T70" fmla="*/ 270 w 513"/>
                <a:gd name="T71" fmla="*/ 368 h 521"/>
                <a:gd name="T72" fmla="*/ 126 w 513"/>
                <a:gd name="T73" fmla="*/ 368 h 521"/>
                <a:gd name="T74" fmla="*/ 126 w 513"/>
                <a:gd name="T75" fmla="*/ 521 h 521"/>
                <a:gd name="T76" fmla="*/ 0 w 513"/>
                <a:gd name="T77" fmla="*/ 521 h 521"/>
                <a:gd name="T78" fmla="*/ 0 w 513"/>
                <a:gd name="T79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13" h="521">
                  <a:moveTo>
                    <a:pt x="126" y="101"/>
                  </a:moveTo>
                  <a:lnTo>
                    <a:pt x="126" y="270"/>
                  </a:lnTo>
                  <a:lnTo>
                    <a:pt x="277" y="270"/>
                  </a:lnTo>
                  <a:lnTo>
                    <a:pt x="298" y="268"/>
                  </a:lnTo>
                  <a:lnTo>
                    <a:pt x="314" y="264"/>
                  </a:lnTo>
                  <a:lnTo>
                    <a:pt x="327" y="256"/>
                  </a:lnTo>
                  <a:lnTo>
                    <a:pt x="335" y="246"/>
                  </a:lnTo>
                  <a:lnTo>
                    <a:pt x="339" y="231"/>
                  </a:lnTo>
                  <a:lnTo>
                    <a:pt x="341" y="214"/>
                  </a:lnTo>
                  <a:lnTo>
                    <a:pt x="341" y="153"/>
                  </a:lnTo>
                  <a:lnTo>
                    <a:pt x="339" y="133"/>
                  </a:lnTo>
                  <a:lnTo>
                    <a:pt x="332" y="119"/>
                  </a:lnTo>
                  <a:lnTo>
                    <a:pt x="321" y="109"/>
                  </a:lnTo>
                  <a:lnTo>
                    <a:pt x="304" y="103"/>
                  </a:lnTo>
                  <a:lnTo>
                    <a:pt x="281" y="101"/>
                  </a:lnTo>
                  <a:lnTo>
                    <a:pt x="126" y="101"/>
                  </a:lnTo>
                  <a:close/>
                  <a:moveTo>
                    <a:pt x="0" y="0"/>
                  </a:moveTo>
                  <a:lnTo>
                    <a:pt x="280" y="0"/>
                  </a:lnTo>
                  <a:lnTo>
                    <a:pt x="322" y="1"/>
                  </a:lnTo>
                  <a:lnTo>
                    <a:pt x="358" y="9"/>
                  </a:lnTo>
                  <a:lnTo>
                    <a:pt x="388" y="17"/>
                  </a:lnTo>
                  <a:lnTo>
                    <a:pt x="412" y="31"/>
                  </a:lnTo>
                  <a:lnTo>
                    <a:pt x="431" y="47"/>
                  </a:lnTo>
                  <a:lnTo>
                    <a:pt x="445" y="67"/>
                  </a:lnTo>
                  <a:lnTo>
                    <a:pt x="455" y="91"/>
                  </a:lnTo>
                  <a:lnTo>
                    <a:pt x="461" y="117"/>
                  </a:lnTo>
                  <a:lnTo>
                    <a:pt x="462" y="147"/>
                  </a:lnTo>
                  <a:lnTo>
                    <a:pt x="462" y="221"/>
                  </a:lnTo>
                  <a:lnTo>
                    <a:pt x="461" y="254"/>
                  </a:lnTo>
                  <a:lnTo>
                    <a:pt x="453" y="281"/>
                  </a:lnTo>
                  <a:lnTo>
                    <a:pt x="441" y="306"/>
                  </a:lnTo>
                  <a:lnTo>
                    <a:pt x="421" y="326"/>
                  </a:lnTo>
                  <a:lnTo>
                    <a:pt x="394" y="344"/>
                  </a:lnTo>
                  <a:lnTo>
                    <a:pt x="513" y="521"/>
                  </a:lnTo>
                  <a:lnTo>
                    <a:pt x="372" y="521"/>
                  </a:lnTo>
                  <a:lnTo>
                    <a:pt x="270" y="368"/>
                  </a:lnTo>
                  <a:lnTo>
                    <a:pt x="126" y="368"/>
                  </a:lnTo>
                  <a:lnTo>
                    <a:pt x="126" y="521"/>
                  </a:lnTo>
                  <a:lnTo>
                    <a:pt x="0" y="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8"/>
            <p:cNvSpPr>
              <a:spLocks/>
            </p:cNvSpPr>
            <p:nvPr userDrawn="1"/>
          </p:nvSpPr>
          <p:spPr bwMode="auto">
            <a:xfrm>
              <a:off x="1333039" y="6361572"/>
              <a:ext cx="144379" cy="135779"/>
            </a:xfrm>
            <a:custGeom>
              <a:avLst/>
              <a:gdLst>
                <a:gd name="T0" fmla="*/ 199 w 554"/>
                <a:gd name="T1" fmla="*/ 0 h 521"/>
                <a:gd name="T2" fmla="*/ 355 w 554"/>
                <a:gd name="T3" fmla="*/ 0 h 521"/>
                <a:gd name="T4" fmla="*/ 554 w 554"/>
                <a:gd name="T5" fmla="*/ 521 h 521"/>
                <a:gd name="T6" fmla="*/ 429 w 554"/>
                <a:gd name="T7" fmla="*/ 521 h 521"/>
                <a:gd name="T8" fmla="*/ 276 w 554"/>
                <a:gd name="T9" fmla="*/ 111 h 521"/>
                <a:gd name="T10" fmla="*/ 125 w 554"/>
                <a:gd name="T11" fmla="*/ 521 h 521"/>
                <a:gd name="T12" fmla="*/ 0 w 554"/>
                <a:gd name="T13" fmla="*/ 521 h 521"/>
                <a:gd name="T14" fmla="*/ 199 w 554"/>
                <a:gd name="T15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4" h="521">
                  <a:moveTo>
                    <a:pt x="199" y="0"/>
                  </a:moveTo>
                  <a:lnTo>
                    <a:pt x="355" y="0"/>
                  </a:lnTo>
                  <a:lnTo>
                    <a:pt x="554" y="521"/>
                  </a:lnTo>
                  <a:lnTo>
                    <a:pt x="429" y="521"/>
                  </a:lnTo>
                  <a:lnTo>
                    <a:pt x="276" y="111"/>
                  </a:lnTo>
                  <a:lnTo>
                    <a:pt x="125" y="521"/>
                  </a:lnTo>
                  <a:lnTo>
                    <a:pt x="0" y="521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FF2302"/>
            </a:solidFill>
            <a:ln w="0">
              <a:solidFill>
                <a:srgbClr val="FF230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9"/>
            <p:cNvSpPr>
              <a:spLocks noEditPoints="1"/>
            </p:cNvSpPr>
            <p:nvPr userDrawn="1"/>
          </p:nvSpPr>
          <p:spPr bwMode="auto">
            <a:xfrm>
              <a:off x="1550390" y="6361572"/>
              <a:ext cx="118318" cy="135779"/>
            </a:xfrm>
            <a:custGeom>
              <a:avLst/>
              <a:gdLst>
                <a:gd name="T0" fmla="*/ 125 w 454"/>
                <a:gd name="T1" fmla="*/ 101 h 521"/>
                <a:gd name="T2" fmla="*/ 125 w 454"/>
                <a:gd name="T3" fmla="*/ 274 h 521"/>
                <a:gd name="T4" fmla="*/ 268 w 454"/>
                <a:gd name="T5" fmla="*/ 274 h 521"/>
                <a:gd name="T6" fmla="*/ 292 w 454"/>
                <a:gd name="T7" fmla="*/ 271 h 521"/>
                <a:gd name="T8" fmla="*/ 310 w 454"/>
                <a:gd name="T9" fmla="*/ 266 h 521"/>
                <a:gd name="T10" fmla="*/ 322 w 454"/>
                <a:gd name="T11" fmla="*/ 256 h 521"/>
                <a:gd name="T12" fmla="*/ 329 w 454"/>
                <a:gd name="T13" fmla="*/ 240 h 521"/>
                <a:gd name="T14" fmla="*/ 332 w 454"/>
                <a:gd name="T15" fmla="*/ 221 h 521"/>
                <a:gd name="T16" fmla="*/ 332 w 454"/>
                <a:gd name="T17" fmla="*/ 153 h 521"/>
                <a:gd name="T18" fmla="*/ 329 w 454"/>
                <a:gd name="T19" fmla="*/ 134 h 521"/>
                <a:gd name="T20" fmla="*/ 322 w 454"/>
                <a:gd name="T21" fmla="*/ 120 h 521"/>
                <a:gd name="T22" fmla="*/ 310 w 454"/>
                <a:gd name="T23" fmla="*/ 109 h 521"/>
                <a:gd name="T24" fmla="*/ 292 w 454"/>
                <a:gd name="T25" fmla="*/ 103 h 521"/>
                <a:gd name="T26" fmla="*/ 268 w 454"/>
                <a:gd name="T27" fmla="*/ 101 h 521"/>
                <a:gd name="T28" fmla="*/ 125 w 454"/>
                <a:gd name="T29" fmla="*/ 101 h 521"/>
                <a:gd name="T30" fmla="*/ 0 w 454"/>
                <a:gd name="T31" fmla="*/ 0 h 521"/>
                <a:gd name="T32" fmla="*/ 272 w 454"/>
                <a:gd name="T33" fmla="*/ 0 h 521"/>
                <a:gd name="T34" fmla="*/ 315 w 454"/>
                <a:gd name="T35" fmla="*/ 1 h 521"/>
                <a:gd name="T36" fmla="*/ 350 w 454"/>
                <a:gd name="T37" fmla="*/ 9 h 521"/>
                <a:gd name="T38" fmla="*/ 380 w 454"/>
                <a:gd name="T39" fmla="*/ 17 h 521"/>
                <a:gd name="T40" fmla="*/ 404 w 454"/>
                <a:gd name="T41" fmla="*/ 31 h 521"/>
                <a:gd name="T42" fmla="*/ 424 w 454"/>
                <a:gd name="T43" fmla="*/ 47 h 521"/>
                <a:gd name="T44" fmla="*/ 437 w 454"/>
                <a:gd name="T45" fmla="*/ 67 h 521"/>
                <a:gd name="T46" fmla="*/ 447 w 454"/>
                <a:gd name="T47" fmla="*/ 91 h 521"/>
                <a:gd name="T48" fmla="*/ 453 w 454"/>
                <a:gd name="T49" fmla="*/ 117 h 521"/>
                <a:gd name="T50" fmla="*/ 454 w 454"/>
                <a:gd name="T51" fmla="*/ 147 h 521"/>
                <a:gd name="T52" fmla="*/ 454 w 454"/>
                <a:gd name="T53" fmla="*/ 227 h 521"/>
                <a:gd name="T54" fmla="*/ 453 w 454"/>
                <a:gd name="T55" fmla="*/ 256 h 521"/>
                <a:gd name="T56" fmla="*/ 446 w 454"/>
                <a:gd name="T57" fmla="*/ 283 h 521"/>
                <a:gd name="T58" fmla="*/ 436 w 454"/>
                <a:gd name="T59" fmla="*/ 307 h 521"/>
                <a:gd name="T60" fmla="*/ 422 w 454"/>
                <a:gd name="T61" fmla="*/ 327 h 521"/>
                <a:gd name="T62" fmla="*/ 402 w 454"/>
                <a:gd name="T63" fmla="*/ 344 h 521"/>
                <a:gd name="T64" fmla="*/ 376 w 454"/>
                <a:gd name="T65" fmla="*/ 357 h 521"/>
                <a:gd name="T66" fmla="*/ 346 w 454"/>
                <a:gd name="T67" fmla="*/ 367 h 521"/>
                <a:gd name="T68" fmla="*/ 309 w 454"/>
                <a:gd name="T69" fmla="*/ 373 h 521"/>
                <a:gd name="T70" fmla="*/ 266 w 454"/>
                <a:gd name="T71" fmla="*/ 374 h 521"/>
                <a:gd name="T72" fmla="*/ 125 w 454"/>
                <a:gd name="T73" fmla="*/ 374 h 521"/>
                <a:gd name="T74" fmla="*/ 125 w 454"/>
                <a:gd name="T75" fmla="*/ 521 h 521"/>
                <a:gd name="T76" fmla="*/ 0 w 454"/>
                <a:gd name="T77" fmla="*/ 521 h 521"/>
                <a:gd name="T78" fmla="*/ 0 w 454"/>
                <a:gd name="T79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54" h="521">
                  <a:moveTo>
                    <a:pt x="125" y="101"/>
                  </a:moveTo>
                  <a:lnTo>
                    <a:pt x="125" y="274"/>
                  </a:lnTo>
                  <a:lnTo>
                    <a:pt x="268" y="274"/>
                  </a:lnTo>
                  <a:lnTo>
                    <a:pt x="292" y="271"/>
                  </a:lnTo>
                  <a:lnTo>
                    <a:pt x="310" y="266"/>
                  </a:lnTo>
                  <a:lnTo>
                    <a:pt x="322" y="256"/>
                  </a:lnTo>
                  <a:lnTo>
                    <a:pt x="329" y="240"/>
                  </a:lnTo>
                  <a:lnTo>
                    <a:pt x="332" y="221"/>
                  </a:lnTo>
                  <a:lnTo>
                    <a:pt x="332" y="153"/>
                  </a:lnTo>
                  <a:lnTo>
                    <a:pt x="329" y="134"/>
                  </a:lnTo>
                  <a:lnTo>
                    <a:pt x="322" y="120"/>
                  </a:lnTo>
                  <a:lnTo>
                    <a:pt x="310" y="109"/>
                  </a:lnTo>
                  <a:lnTo>
                    <a:pt x="292" y="103"/>
                  </a:lnTo>
                  <a:lnTo>
                    <a:pt x="268" y="101"/>
                  </a:lnTo>
                  <a:lnTo>
                    <a:pt x="125" y="101"/>
                  </a:lnTo>
                  <a:close/>
                  <a:moveTo>
                    <a:pt x="0" y="0"/>
                  </a:moveTo>
                  <a:lnTo>
                    <a:pt x="272" y="0"/>
                  </a:lnTo>
                  <a:lnTo>
                    <a:pt x="315" y="1"/>
                  </a:lnTo>
                  <a:lnTo>
                    <a:pt x="350" y="9"/>
                  </a:lnTo>
                  <a:lnTo>
                    <a:pt x="380" y="17"/>
                  </a:lnTo>
                  <a:lnTo>
                    <a:pt x="404" y="31"/>
                  </a:lnTo>
                  <a:lnTo>
                    <a:pt x="424" y="47"/>
                  </a:lnTo>
                  <a:lnTo>
                    <a:pt x="437" y="67"/>
                  </a:lnTo>
                  <a:lnTo>
                    <a:pt x="447" y="91"/>
                  </a:lnTo>
                  <a:lnTo>
                    <a:pt x="453" y="117"/>
                  </a:lnTo>
                  <a:lnTo>
                    <a:pt x="454" y="147"/>
                  </a:lnTo>
                  <a:lnTo>
                    <a:pt x="454" y="227"/>
                  </a:lnTo>
                  <a:lnTo>
                    <a:pt x="453" y="256"/>
                  </a:lnTo>
                  <a:lnTo>
                    <a:pt x="446" y="283"/>
                  </a:lnTo>
                  <a:lnTo>
                    <a:pt x="436" y="307"/>
                  </a:lnTo>
                  <a:lnTo>
                    <a:pt x="422" y="327"/>
                  </a:lnTo>
                  <a:lnTo>
                    <a:pt x="402" y="344"/>
                  </a:lnTo>
                  <a:lnTo>
                    <a:pt x="376" y="357"/>
                  </a:lnTo>
                  <a:lnTo>
                    <a:pt x="346" y="367"/>
                  </a:lnTo>
                  <a:lnTo>
                    <a:pt x="309" y="373"/>
                  </a:lnTo>
                  <a:lnTo>
                    <a:pt x="266" y="374"/>
                  </a:lnTo>
                  <a:lnTo>
                    <a:pt x="125" y="374"/>
                  </a:lnTo>
                  <a:lnTo>
                    <a:pt x="125" y="521"/>
                  </a:lnTo>
                  <a:lnTo>
                    <a:pt x="0" y="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0"/>
            <p:cNvSpPr>
              <a:spLocks/>
            </p:cNvSpPr>
            <p:nvPr userDrawn="1"/>
          </p:nvSpPr>
          <p:spPr bwMode="auto">
            <a:xfrm>
              <a:off x="1747674" y="6361572"/>
              <a:ext cx="104245" cy="135779"/>
            </a:xfrm>
            <a:custGeom>
              <a:avLst/>
              <a:gdLst>
                <a:gd name="T0" fmla="*/ 0 w 400"/>
                <a:gd name="T1" fmla="*/ 0 h 521"/>
                <a:gd name="T2" fmla="*/ 400 w 400"/>
                <a:gd name="T3" fmla="*/ 0 h 521"/>
                <a:gd name="T4" fmla="*/ 400 w 400"/>
                <a:gd name="T5" fmla="*/ 103 h 521"/>
                <a:gd name="T6" fmla="*/ 124 w 400"/>
                <a:gd name="T7" fmla="*/ 103 h 521"/>
                <a:gd name="T8" fmla="*/ 124 w 400"/>
                <a:gd name="T9" fmla="*/ 204 h 521"/>
                <a:gd name="T10" fmla="*/ 382 w 400"/>
                <a:gd name="T11" fmla="*/ 204 h 521"/>
                <a:gd name="T12" fmla="*/ 382 w 400"/>
                <a:gd name="T13" fmla="*/ 307 h 521"/>
                <a:gd name="T14" fmla="*/ 124 w 400"/>
                <a:gd name="T15" fmla="*/ 307 h 521"/>
                <a:gd name="T16" fmla="*/ 124 w 400"/>
                <a:gd name="T17" fmla="*/ 420 h 521"/>
                <a:gd name="T18" fmla="*/ 400 w 400"/>
                <a:gd name="T19" fmla="*/ 420 h 521"/>
                <a:gd name="T20" fmla="*/ 400 w 400"/>
                <a:gd name="T21" fmla="*/ 521 h 521"/>
                <a:gd name="T22" fmla="*/ 0 w 400"/>
                <a:gd name="T23" fmla="*/ 521 h 521"/>
                <a:gd name="T24" fmla="*/ 0 w 400"/>
                <a:gd name="T25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0" h="521">
                  <a:moveTo>
                    <a:pt x="0" y="0"/>
                  </a:moveTo>
                  <a:lnTo>
                    <a:pt x="400" y="0"/>
                  </a:lnTo>
                  <a:lnTo>
                    <a:pt x="400" y="103"/>
                  </a:lnTo>
                  <a:lnTo>
                    <a:pt x="124" y="103"/>
                  </a:lnTo>
                  <a:lnTo>
                    <a:pt x="124" y="204"/>
                  </a:lnTo>
                  <a:lnTo>
                    <a:pt x="382" y="204"/>
                  </a:lnTo>
                  <a:lnTo>
                    <a:pt x="382" y="307"/>
                  </a:lnTo>
                  <a:lnTo>
                    <a:pt x="124" y="307"/>
                  </a:lnTo>
                  <a:lnTo>
                    <a:pt x="124" y="420"/>
                  </a:lnTo>
                  <a:lnTo>
                    <a:pt x="400" y="420"/>
                  </a:lnTo>
                  <a:lnTo>
                    <a:pt x="400" y="521"/>
                  </a:lnTo>
                  <a:lnTo>
                    <a:pt x="0" y="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1"/>
            <p:cNvSpPr>
              <a:spLocks noEditPoints="1"/>
            </p:cNvSpPr>
            <p:nvPr userDrawn="1"/>
          </p:nvSpPr>
          <p:spPr bwMode="auto">
            <a:xfrm>
              <a:off x="1933752" y="6361572"/>
              <a:ext cx="133173" cy="135779"/>
            </a:xfrm>
            <a:custGeom>
              <a:avLst/>
              <a:gdLst>
                <a:gd name="T0" fmla="*/ 124 w 511"/>
                <a:gd name="T1" fmla="*/ 101 h 521"/>
                <a:gd name="T2" fmla="*/ 124 w 511"/>
                <a:gd name="T3" fmla="*/ 270 h 521"/>
                <a:gd name="T4" fmla="*/ 276 w 511"/>
                <a:gd name="T5" fmla="*/ 270 h 521"/>
                <a:gd name="T6" fmla="*/ 296 w 511"/>
                <a:gd name="T7" fmla="*/ 268 h 521"/>
                <a:gd name="T8" fmla="*/ 313 w 511"/>
                <a:gd name="T9" fmla="*/ 264 h 521"/>
                <a:gd name="T10" fmla="*/ 325 w 511"/>
                <a:gd name="T11" fmla="*/ 256 h 521"/>
                <a:gd name="T12" fmla="*/ 333 w 511"/>
                <a:gd name="T13" fmla="*/ 246 h 521"/>
                <a:gd name="T14" fmla="*/ 338 w 511"/>
                <a:gd name="T15" fmla="*/ 231 h 521"/>
                <a:gd name="T16" fmla="*/ 339 w 511"/>
                <a:gd name="T17" fmla="*/ 214 h 521"/>
                <a:gd name="T18" fmla="*/ 339 w 511"/>
                <a:gd name="T19" fmla="*/ 153 h 521"/>
                <a:gd name="T20" fmla="*/ 338 w 511"/>
                <a:gd name="T21" fmla="*/ 133 h 521"/>
                <a:gd name="T22" fmla="*/ 330 w 511"/>
                <a:gd name="T23" fmla="*/ 119 h 521"/>
                <a:gd name="T24" fmla="*/ 319 w 511"/>
                <a:gd name="T25" fmla="*/ 109 h 521"/>
                <a:gd name="T26" fmla="*/ 302 w 511"/>
                <a:gd name="T27" fmla="*/ 103 h 521"/>
                <a:gd name="T28" fmla="*/ 279 w 511"/>
                <a:gd name="T29" fmla="*/ 101 h 521"/>
                <a:gd name="T30" fmla="*/ 124 w 511"/>
                <a:gd name="T31" fmla="*/ 101 h 521"/>
                <a:gd name="T32" fmla="*/ 0 w 511"/>
                <a:gd name="T33" fmla="*/ 0 h 521"/>
                <a:gd name="T34" fmla="*/ 279 w 511"/>
                <a:gd name="T35" fmla="*/ 0 h 521"/>
                <a:gd name="T36" fmla="*/ 320 w 511"/>
                <a:gd name="T37" fmla="*/ 1 h 521"/>
                <a:gd name="T38" fmla="*/ 358 w 511"/>
                <a:gd name="T39" fmla="*/ 9 h 521"/>
                <a:gd name="T40" fmla="*/ 387 w 511"/>
                <a:gd name="T41" fmla="*/ 17 h 521"/>
                <a:gd name="T42" fmla="*/ 412 w 511"/>
                <a:gd name="T43" fmla="*/ 31 h 521"/>
                <a:gd name="T44" fmla="*/ 430 w 511"/>
                <a:gd name="T45" fmla="*/ 47 h 521"/>
                <a:gd name="T46" fmla="*/ 444 w 511"/>
                <a:gd name="T47" fmla="*/ 67 h 521"/>
                <a:gd name="T48" fmla="*/ 453 w 511"/>
                <a:gd name="T49" fmla="*/ 91 h 521"/>
                <a:gd name="T50" fmla="*/ 459 w 511"/>
                <a:gd name="T51" fmla="*/ 117 h 521"/>
                <a:gd name="T52" fmla="*/ 460 w 511"/>
                <a:gd name="T53" fmla="*/ 147 h 521"/>
                <a:gd name="T54" fmla="*/ 460 w 511"/>
                <a:gd name="T55" fmla="*/ 221 h 521"/>
                <a:gd name="T56" fmla="*/ 459 w 511"/>
                <a:gd name="T57" fmla="*/ 254 h 521"/>
                <a:gd name="T58" fmla="*/ 452 w 511"/>
                <a:gd name="T59" fmla="*/ 281 h 521"/>
                <a:gd name="T60" fmla="*/ 439 w 511"/>
                <a:gd name="T61" fmla="*/ 306 h 521"/>
                <a:gd name="T62" fmla="*/ 419 w 511"/>
                <a:gd name="T63" fmla="*/ 326 h 521"/>
                <a:gd name="T64" fmla="*/ 392 w 511"/>
                <a:gd name="T65" fmla="*/ 344 h 521"/>
                <a:gd name="T66" fmla="*/ 511 w 511"/>
                <a:gd name="T67" fmla="*/ 521 h 521"/>
                <a:gd name="T68" fmla="*/ 370 w 511"/>
                <a:gd name="T69" fmla="*/ 521 h 521"/>
                <a:gd name="T70" fmla="*/ 269 w 511"/>
                <a:gd name="T71" fmla="*/ 368 h 521"/>
                <a:gd name="T72" fmla="*/ 124 w 511"/>
                <a:gd name="T73" fmla="*/ 368 h 521"/>
                <a:gd name="T74" fmla="*/ 124 w 511"/>
                <a:gd name="T75" fmla="*/ 521 h 521"/>
                <a:gd name="T76" fmla="*/ 0 w 511"/>
                <a:gd name="T77" fmla="*/ 521 h 521"/>
                <a:gd name="T78" fmla="*/ 0 w 511"/>
                <a:gd name="T79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11" h="521">
                  <a:moveTo>
                    <a:pt x="124" y="101"/>
                  </a:moveTo>
                  <a:lnTo>
                    <a:pt x="124" y="270"/>
                  </a:lnTo>
                  <a:lnTo>
                    <a:pt x="276" y="270"/>
                  </a:lnTo>
                  <a:lnTo>
                    <a:pt x="296" y="268"/>
                  </a:lnTo>
                  <a:lnTo>
                    <a:pt x="313" y="264"/>
                  </a:lnTo>
                  <a:lnTo>
                    <a:pt x="325" y="256"/>
                  </a:lnTo>
                  <a:lnTo>
                    <a:pt x="333" y="246"/>
                  </a:lnTo>
                  <a:lnTo>
                    <a:pt x="338" y="231"/>
                  </a:lnTo>
                  <a:lnTo>
                    <a:pt x="339" y="214"/>
                  </a:lnTo>
                  <a:lnTo>
                    <a:pt x="339" y="153"/>
                  </a:lnTo>
                  <a:lnTo>
                    <a:pt x="338" y="133"/>
                  </a:lnTo>
                  <a:lnTo>
                    <a:pt x="330" y="119"/>
                  </a:lnTo>
                  <a:lnTo>
                    <a:pt x="319" y="109"/>
                  </a:lnTo>
                  <a:lnTo>
                    <a:pt x="302" y="103"/>
                  </a:lnTo>
                  <a:lnTo>
                    <a:pt x="279" y="101"/>
                  </a:lnTo>
                  <a:lnTo>
                    <a:pt x="124" y="101"/>
                  </a:lnTo>
                  <a:close/>
                  <a:moveTo>
                    <a:pt x="0" y="0"/>
                  </a:moveTo>
                  <a:lnTo>
                    <a:pt x="279" y="0"/>
                  </a:lnTo>
                  <a:lnTo>
                    <a:pt x="320" y="1"/>
                  </a:lnTo>
                  <a:lnTo>
                    <a:pt x="358" y="9"/>
                  </a:lnTo>
                  <a:lnTo>
                    <a:pt x="387" y="17"/>
                  </a:lnTo>
                  <a:lnTo>
                    <a:pt x="412" y="31"/>
                  </a:lnTo>
                  <a:lnTo>
                    <a:pt x="430" y="47"/>
                  </a:lnTo>
                  <a:lnTo>
                    <a:pt x="444" y="67"/>
                  </a:lnTo>
                  <a:lnTo>
                    <a:pt x="453" y="91"/>
                  </a:lnTo>
                  <a:lnTo>
                    <a:pt x="459" y="117"/>
                  </a:lnTo>
                  <a:lnTo>
                    <a:pt x="460" y="147"/>
                  </a:lnTo>
                  <a:lnTo>
                    <a:pt x="460" y="221"/>
                  </a:lnTo>
                  <a:lnTo>
                    <a:pt x="459" y="254"/>
                  </a:lnTo>
                  <a:lnTo>
                    <a:pt x="452" y="281"/>
                  </a:lnTo>
                  <a:lnTo>
                    <a:pt x="439" y="306"/>
                  </a:lnTo>
                  <a:lnTo>
                    <a:pt x="419" y="326"/>
                  </a:lnTo>
                  <a:lnTo>
                    <a:pt x="392" y="344"/>
                  </a:lnTo>
                  <a:lnTo>
                    <a:pt x="511" y="521"/>
                  </a:lnTo>
                  <a:lnTo>
                    <a:pt x="370" y="521"/>
                  </a:lnTo>
                  <a:lnTo>
                    <a:pt x="269" y="368"/>
                  </a:lnTo>
                  <a:lnTo>
                    <a:pt x="124" y="368"/>
                  </a:lnTo>
                  <a:lnTo>
                    <a:pt x="124" y="521"/>
                  </a:lnTo>
                  <a:lnTo>
                    <a:pt x="0" y="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60401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30672" y="59898"/>
            <a:ext cx="7766050" cy="1143000"/>
          </a:xfrm>
        </p:spPr>
        <p:txBody>
          <a:bodyPr lIns="0">
            <a:normAutofit/>
          </a:bodyPr>
          <a:lstStyle>
            <a:lvl1pPr algn="l">
              <a:defRPr sz="3500" b="1" i="0">
                <a:latin typeface="Arial"/>
              </a:defRPr>
            </a:lvl1pPr>
          </a:lstStyle>
          <a:p>
            <a:r>
              <a:rPr lang="en-US" dirty="0" smtClean="0"/>
              <a:t>Title Only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8009466" y="5950796"/>
            <a:ext cx="1135888" cy="0"/>
          </a:xfrm>
          <a:prstGeom prst="line">
            <a:avLst/>
          </a:prstGeom>
          <a:ln w="12700">
            <a:solidFill>
              <a:srgbClr val="FF461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1408" y="6344937"/>
            <a:ext cx="466725" cy="365125"/>
          </a:xfrm>
          <a:prstGeom prst="rect">
            <a:avLst/>
          </a:prstGeom>
        </p:spPr>
        <p:txBody>
          <a:bodyPr bIns="0"/>
          <a:lstStyle>
            <a:lvl1pPr algn="r">
              <a:defRPr sz="1200" b="1" i="0"/>
            </a:lvl1pPr>
          </a:lstStyle>
          <a:p>
            <a:fld id="{532E5815-A8B8-3248-99F0-470F41FB048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962704"/>
            <a:ext cx="1849468" cy="0"/>
          </a:xfrm>
          <a:prstGeom prst="line">
            <a:avLst/>
          </a:prstGeom>
          <a:ln w="12700">
            <a:solidFill>
              <a:srgbClr val="FF461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920750" y="6361572"/>
            <a:ext cx="1146175" cy="135779"/>
            <a:chOff x="920750" y="6361572"/>
            <a:chExt cx="1146175" cy="135779"/>
          </a:xfrm>
        </p:grpSpPr>
        <p:sp>
          <p:nvSpPr>
            <p:cNvPr id="11" name="Freeform 6"/>
            <p:cNvSpPr>
              <a:spLocks noEditPoints="1"/>
            </p:cNvSpPr>
            <p:nvPr userDrawn="1"/>
          </p:nvSpPr>
          <p:spPr bwMode="auto">
            <a:xfrm>
              <a:off x="920750" y="6361572"/>
              <a:ext cx="119882" cy="135779"/>
            </a:xfrm>
            <a:custGeom>
              <a:avLst/>
              <a:gdLst>
                <a:gd name="T0" fmla="*/ 124 w 460"/>
                <a:gd name="T1" fmla="*/ 106 h 521"/>
                <a:gd name="T2" fmla="*/ 124 w 460"/>
                <a:gd name="T3" fmla="*/ 415 h 521"/>
                <a:gd name="T4" fmla="*/ 260 w 460"/>
                <a:gd name="T5" fmla="*/ 415 h 521"/>
                <a:gd name="T6" fmla="*/ 286 w 460"/>
                <a:gd name="T7" fmla="*/ 414 h 521"/>
                <a:gd name="T8" fmla="*/ 306 w 460"/>
                <a:gd name="T9" fmla="*/ 408 h 521"/>
                <a:gd name="T10" fmla="*/ 320 w 460"/>
                <a:gd name="T11" fmla="*/ 400 h 521"/>
                <a:gd name="T12" fmla="*/ 330 w 460"/>
                <a:gd name="T13" fmla="*/ 385 h 521"/>
                <a:gd name="T14" fmla="*/ 336 w 460"/>
                <a:gd name="T15" fmla="*/ 368 h 521"/>
                <a:gd name="T16" fmla="*/ 337 w 460"/>
                <a:gd name="T17" fmla="*/ 346 h 521"/>
                <a:gd name="T18" fmla="*/ 337 w 460"/>
                <a:gd name="T19" fmla="*/ 176 h 521"/>
                <a:gd name="T20" fmla="*/ 336 w 460"/>
                <a:gd name="T21" fmla="*/ 154 h 521"/>
                <a:gd name="T22" fmla="*/ 330 w 460"/>
                <a:gd name="T23" fmla="*/ 136 h 521"/>
                <a:gd name="T24" fmla="*/ 320 w 460"/>
                <a:gd name="T25" fmla="*/ 123 h 521"/>
                <a:gd name="T26" fmla="*/ 306 w 460"/>
                <a:gd name="T27" fmla="*/ 113 h 521"/>
                <a:gd name="T28" fmla="*/ 286 w 460"/>
                <a:gd name="T29" fmla="*/ 107 h 521"/>
                <a:gd name="T30" fmla="*/ 260 w 460"/>
                <a:gd name="T31" fmla="*/ 106 h 521"/>
                <a:gd name="T32" fmla="*/ 124 w 460"/>
                <a:gd name="T33" fmla="*/ 106 h 521"/>
                <a:gd name="T34" fmla="*/ 0 w 460"/>
                <a:gd name="T35" fmla="*/ 0 h 521"/>
                <a:gd name="T36" fmla="*/ 268 w 460"/>
                <a:gd name="T37" fmla="*/ 0 h 521"/>
                <a:gd name="T38" fmla="*/ 307 w 460"/>
                <a:gd name="T39" fmla="*/ 1 h 521"/>
                <a:gd name="T40" fmla="*/ 342 w 460"/>
                <a:gd name="T41" fmla="*/ 7 h 521"/>
                <a:gd name="T42" fmla="*/ 370 w 460"/>
                <a:gd name="T43" fmla="*/ 16 h 521"/>
                <a:gd name="T44" fmla="*/ 394 w 460"/>
                <a:gd name="T45" fmla="*/ 27 h 521"/>
                <a:gd name="T46" fmla="*/ 414 w 460"/>
                <a:gd name="T47" fmla="*/ 43 h 521"/>
                <a:gd name="T48" fmla="*/ 430 w 460"/>
                <a:gd name="T49" fmla="*/ 60 h 521"/>
                <a:gd name="T50" fmla="*/ 441 w 460"/>
                <a:gd name="T51" fmla="*/ 79 h 521"/>
                <a:gd name="T52" fmla="*/ 450 w 460"/>
                <a:gd name="T53" fmla="*/ 101 h 521"/>
                <a:gd name="T54" fmla="*/ 456 w 460"/>
                <a:gd name="T55" fmla="*/ 124 h 521"/>
                <a:gd name="T56" fmla="*/ 459 w 460"/>
                <a:gd name="T57" fmla="*/ 150 h 521"/>
                <a:gd name="T58" fmla="*/ 460 w 460"/>
                <a:gd name="T59" fmla="*/ 177 h 521"/>
                <a:gd name="T60" fmla="*/ 460 w 460"/>
                <a:gd name="T61" fmla="*/ 346 h 521"/>
                <a:gd name="T62" fmla="*/ 459 w 460"/>
                <a:gd name="T63" fmla="*/ 371 h 521"/>
                <a:gd name="T64" fmla="*/ 456 w 460"/>
                <a:gd name="T65" fmla="*/ 397 h 521"/>
                <a:gd name="T66" fmla="*/ 450 w 460"/>
                <a:gd name="T67" fmla="*/ 421 h 521"/>
                <a:gd name="T68" fmla="*/ 441 w 460"/>
                <a:gd name="T69" fmla="*/ 443 h 521"/>
                <a:gd name="T70" fmla="*/ 430 w 460"/>
                <a:gd name="T71" fmla="*/ 461 h 521"/>
                <a:gd name="T72" fmla="*/ 414 w 460"/>
                <a:gd name="T73" fmla="*/ 480 h 521"/>
                <a:gd name="T74" fmla="*/ 394 w 460"/>
                <a:gd name="T75" fmla="*/ 494 h 521"/>
                <a:gd name="T76" fmla="*/ 370 w 460"/>
                <a:gd name="T77" fmla="*/ 505 h 521"/>
                <a:gd name="T78" fmla="*/ 342 w 460"/>
                <a:gd name="T79" fmla="*/ 514 h 521"/>
                <a:gd name="T80" fmla="*/ 307 w 460"/>
                <a:gd name="T81" fmla="*/ 520 h 521"/>
                <a:gd name="T82" fmla="*/ 268 w 460"/>
                <a:gd name="T83" fmla="*/ 521 h 521"/>
                <a:gd name="T84" fmla="*/ 0 w 460"/>
                <a:gd name="T85" fmla="*/ 521 h 521"/>
                <a:gd name="T86" fmla="*/ 0 w 460"/>
                <a:gd name="T87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60" h="521">
                  <a:moveTo>
                    <a:pt x="124" y="106"/>
                  </a:moveTo>
                  <a:lnTo>
                    <a:pt x="124" y="415"/>
                  </a:lnTo>
                  <a:lnTo>
                    <a:pt x="260" y="415"/>
                  </a:lnTo>
                  <a:lnTo>
                    <a:pt x="286" y="414"/>
                  </a:lnTo>
                  <a:lnTo>
                    <a:pt x="306" y="408"/>
                  </a:lnTo>
                  <a:lnTo>
                    <a:pt x="320" y="400"/>
                  </a:lnTo>
                  <a:lnTo>
                    <a:pt x="330" y="385"/>
                  </a:lnTo>
                  <a:lnTo>
                    <a:pt x="336" y="368"/>
                  </a:lnTo>
                  <a:lnTo>
                    <a:pt x="337" y="346"/>
                  </a:lnTo>
                  <a:lnTo>
                    <a:pt x="337" y="176"/>
                  </a:lnTo>
                  <a:lnTo>
                    <a:pt x="336" y="154"/>
                  </a:lnTo>
                  <a:lnTo>
                    <a:pt x="330" y="136"/>
                  </a:lnTo>
                  <a:lnTo>
                    <a:pt x="320" y="123"/>
                  </a:lnTo>
                  <a:lnTo>
                    <a:pt x="306" y="113"/>
                  </a:lnTo>
                  <a:lnTo>
                    <a:pt x="286" y="107"/>
                  </a:lnTo>
                  <a:lnTo>
                    <a:pt x="260" y="106"/>
                  </a:lnTo>
                  <a:lnTo>
                    <a:pt x="124" y="106"/>
                  </a:lnTo>
                  <a:close/>
                  <a:moveTo>
                    <a:pt x="0" y="0"/>
                  </a:moveTo>
                  <a:lnTo>
                    <a:pt x="268" y="0"/>
                  </a:lnTo>
                  <a:lnTo>
                    <a:pt x="307" y="1"/>
                  </a:lnTo>
                  <a:lnTo>
                    <a:pt x="342" y="7"/>
                  </a:lnTo>
                  <a:lnTo>
                    <a:pt x="370" y="16"/>
                  </a:lnTo>
                  <a:lnTo>
                    <a:pt x="394" y="27"/>
                  </a:lnTo>
                  <a:lnTo>
                    <a:pt x="414" y="43"/>
                  </a:lnTo>
                  <a:lnTo>
                    <a:pt x="430" y="60"/>
                  </a:lnTo>
                  <a:lnTo>
                    <a:pt x="441" y="79"/>
                  </a:lnTo>
                  <a:lnTo>
                    <a:pt x="450" y="101"/>
                  </a:lnTo>
                  <a:lnTo>
                    <a:pt x="456" y="124"/>
                  </a:lnTo>
                  <a:lnTo>
                    <a:pt x="459" y="150"/>
                  </a:lnTo>
                  <a:lnTo>
                    <a:pt x="460" y="177"/>
                  </a:lnTo>
                  <a:lnTo>
                    <a:pt x="460" y="346"/>
                  </a:lnTo>
                  <a:lnTo>
                    <a:pt x="459" y="371"/>
                  </a:lnTo>
                  <a:lnTo>
                    <a:pt x="456" y="397"/>
                  </a:lnTo>
                  <a:lnTo>
                    <a:pt x="450" y="421"/>
                  </a:lnTo>
                  <a:lnTo>
                    <a:pt x="441" y="443"/>
                  </a:lnTo>
                  <a:lnTo>
                    <a:pt x="430" y="461"/>
                  </a:lnTo>
                  <a:lnTo>
                    <a:pt x="414" y="480"/>
                  </a:lnTo>
                  <a:lnTo>
                    <a:pt x="394" y="494"/>
                  </a:lnTo>
                  <a:lnTo>
                    <a:pt x="370" y="505"/>
                  </a:lnTo>
                  <a:lnTo>
                    <a:pt x="342" y="514"/>
                  </a:lnTo>
                  <a:lnTo>
                    <a:pt x="307" y="520"/>
                  </a:lnTo>
                  <a:lnTo>
                    <a:pt x="268" y="521"/>
                  </a:lnTo>
                  <a:lnTo>
                    <a:pt x="0" y="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1128980" y="6361572"/>
              <a:ext cx="133694" cy="135779"/>
            </a:xfrm>
            <a:custGeom>
              <a:avLst/>
              <a:gdLst>
                <a:gd name="T0" fmla="*/ 126 w 513"/>
                <a:gd name="T1" fmla="*/ 101 h 521"/>
                <a:gd name="T2" fmla="*/ 126 w 513"/>
                <a:gd name="T3" fmla="*/ 270 h 521"/>
                <a:gd name="T4" fmla="*/ 277 w 513"/>
                <a:gd name="T5" fmla="*/ 270 h 521"/>
                <a:gd name="T6" fmla="*/ 298 w 513"/>
                <a:gd name="T7" fmla="*/ 268 h 521"/>
                <a:gd name="T8" fmla="*/ 314 w 513"/>
                <a:gd name="T9" fmla="*/ 264 h 521"/>
                <a:gd name="T10" fmla="*/ 327 w 513"/>
                <a:gd name="T11" fmla="*/ 256 h 521"/>
                <a:gd name="T12" fmla="*/ 335 w 513"/>
                <a:gd name="T13" fmla="*/ 246 h 521"/>
                <a:gd name="T14" fmla="*/ 339 w 513"/>
                <a:gd name="T15" fmla="*/ 231 h 521"/>
                <a:gd name="T16" fmla="*/ 341 w 513"/>
                <a:gd name="T17" fmla="*/ 214 h 521"/>
                <a:gd name="T18" fmla="*/ 341 w 513"/>
                <a:gd name="T19" fmla="*/ 153 h 521"/>
                <a:gd name="T20" fmla="*/ 339 w 513"/>
                <a:gd name="T21" fmla="*/ 133 h 521"/>
                <a:gd name="T22" fmla="*/ 332 w 513"/>
                <a:gd name="T23" fmla="*/ 119 h 521"/>
                <a:gd name="T24" fmla="*/ 321 w 513"/>
                <a:gd name="T25" fmla="*/ 109 h 521"/>
                <a:gd name="T26" fmla="*/ 304 w 513"/>
                <a:gd name="T27" fmla="*/ 103 h 521"/>
                <a:gd name="T28" fmla="*/ 281 w 513"/>
                <a:gd name="T29" fmla="*/ 101 h 521"/>
                <a:gd name="T30" fmla="*/ 126 w 513"/>
                <a:gd name="T31" fmla="*/ 101 h 521"/>
                <a:gd name="T32" fmla="*/ 0 w 513"/>
                <a:gd name="T33" fmla="*/ 0 h 521"/>
                <a:gd name="T34" fmla="*/ 280 w 513"/>
                <a:gd name="T35" fmla="*/ 0 h 521"/>
                <a:gd name="T36" fmla="*/ 322 w 513"/>
                <a:gd name="T37" fmla="*/ 1 h 521"/>
                <a:gd name="T38" fmla="*/ 358 w 513"/>
                <a:gd name="T39" fmla="*/ 9 h 521"/>
                <a:gd name="T40" fmla="*/ 388 w 513"/>
                <a:gd name="T41" fmla="*/ 17 h 521"/>
                <a:gd name="T42" fmla="*/ 412 w 513"/>
                <a:gd name="T43" fmla="*/ 31 h 521"/>
                <a:gd name="T44" fmla="*/ 431 w 513"/>
                <a:gd name="T45" fmla="*/ 47 h 521"/>
                <a:gd name="T46" fmla="*/ 445 w 513"/>
                <a:gd name="T47" fmla="*/ 67 h 521"/>
                <a:gd name="T48" fmla="*/ 455 w 513"/>
                <a:gd name="T49" fmla="*/ 91 h 521"/>
                <a:gd name="T50" fmla="*/ 461 w 513"/>
                <a:gd name="T51" fmla="*/ 117 h 521"/>
                <a:gd name="T52" fmla="*/ 462 w 513"/>
                <a:gd name="T53" fmla="*/ 147 h 521"/>
                <a:gd name="T54" fmla="*/ 462 w 513"/>
                <a:gd name="T55" fmla="*/ 221 h 521"/>
                <a:gd name="T56" fmla="*/ 461 w 513"/>
                <a:gd name="T57" fmla="*/ 254 h 521"/>
                <a:gd name="T58" fmla="*/ 453 w 513"/>
                <a:gd name="T59" fmla="*/ 281 h 521"/>
                <a:gd name="T60" fmla="*/ 441 w 513"/>
                <a:gd name="T61" fmla="*/ 306 h 521"/>
                <a:gd name="T62" fmla="*/ 421 w 513"/>
                <a:gd name="T63" fmla="*/ 326 h 521"/>
                <a:gd name="T64" fmla="*/ 394 w 513"/>
                <a:gd name="T65" fmla="*/ 344 h 521"/>
                <a:gd name="T66" fmla="*/ 513 w 513"/>
                <a:gd name="T67" fmla="*/ 521 h 521"/>
                <a:gd name="T68" fmla="*/ 372 w 513"/>
                <a:gd name="T69" fmla="*/ 521 h 521"/>
                <a:gd name="T70" fmla="*/ 270 w 513"/>
                <a:gd name="T71" fmla="*/ 368 h 521"/>
                <a:gd name="T72" fmla="*/ 126 w 513"/>
                <a:gd name="T73" fmla="*/ 368 h 521"/>
                <a:gd name="T74" fmla="*/ 126 w 513"/>
                <a:gd name="T75" fmla="*/ 521 h 521"/>
                <a:gd name="T76" fmla="*/ 0 w 513"/>
                <a:gd name="T77" fmla="*/ 521 h 521"/>
                <a:gd name="T78" fmla="*/ 0 w 513"/>
                <a:gd name="T79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13" h="521">
                  <a:moveTo>
                    <a:pt x="126" y="101"/>
                  </a:moveTo>
                  <a:lnTo>
                    <a:pt x="126" y="270"/>
                  </a:lnTo>
                  <a:lnTo>
                    <a:pt x="277" y="270"/>
                  </a:lnTo>
                  <a:lnTo>
                    <a:pt x="298" y="268"/>
                  </a:lnTo>
                  <a:lnTo>
                    <a:pt x="314" y="264"/>
                  </a:lnTo>
                  <a:lnTo>
                    <a:pt x="327" y="256"/>
                  </a:lnTo>
                  <a:lnTo>
                    <a:pt x="335" y="246"/>
                  </a:lnTo>
                  <a:lnTo>
                    <a:pt x="339" y="231"/>
                  </a:lnTo>
                  <a:lnTo>
                    <a:pt x="341" y="214"/>
                  </a:lnTo>
                  <a:lnTo>
                    <a:pt x="341" y="153"/>
                  </a:lnTo>
                  <a:lnTo>
                    <a:pt x="339" y="133"/>
                  </a:lnTo>
                  <a:lnTo>
                    <a:pt x="332" y="119"/>
                  </a:lnTo>
                  <a:lnTo>
                    <a:pt x="321" y="109"/>
                  </a:lnTo>
                  <a:lnTo>
                    <a:pt x="304" y="103"/>
                  </a:lnTo>
                  <a:lnTo>
                    <a:pt x="281" y="101"/>
                  </a:lnTo>
                  <a:lnTo>
                    <a:pt x="126" y="101"/>
                  </a:lnTo>
                  <a:close/>
                  <a:moveTo>
                    <a:pt x="0" y="0"/>
                  </a:moveTo>
                  <a:lnTo>
                    <a:pt x="280" y="0"/>
                  </a:lnTo>
                  <a:lnTo>
                    <a:pt x="322" y="1"/>
                  </a:lnTo>
                  <a:lnTo>
                    <a:pt x="358" y="9"/>
                  </a:lnTo>
                  <a:lnTo>
                    <a:pt x="388" y="17"/>
                  </a:lnTo>
                  <a:lnTo>
                    <a:pt x="412" y="31"/>
                  </a:lnTo>
                  <a:lnTo>
                    <a:pt x="431" y="47"/>
                  </a:lnTo>
                  <a:lnTo>
                    <a:pt x="445" y="67"/>
                  </a:lnTo>
                  <a:lnTo>
                    <a:pt x="455" y="91"/>
                  </a:lnTo>
                  <a:lnTo>
                    <a:pt x="461" y="117"/>
                  </a:lnTo>
                  <a:lnTo>
                    <a:pt x="462" y="147"/>
                  </a:lnTo>
                  <a:lnTo>
                    <a:pt x="462" y="221"/>
                  </a:lnTo>
                  <a:lnTo>
                    <a:pt x="461" y="254"/>
                  </a:lnTo>
                  <a:lnTo>
                    <a:pt x="453" y="281"/>
                  </a:lnTo>
                  <a:lnTo>
                    <a:pt x="441" y="306"/>
                  </a:lnTo>
                  <a:lnTo>
                    <a:pt x="421" y="326"/>
                  </a:lnTo>
                  <a:lnTo>
                    <a:pt x="394" y="344"/>
                  </a:lnTo>
                  <a:lnTo>
                    <a:pt x="513" y="521"/>
                  </a:lnTo>
                  <a:lnTo>
                    <a:pt x="372" y="521"/>
                  </a:lnTo>
                  <a:lnTo>
                    <a:pt x="270" y="368"/>
                  </a:lnTo>
                  <a:lnTo>
                    <a:pt x="126" y="368"/>
                  </a:lnTo>
                  <a:lnTo>
                    <a:pt x="126" y="521"/>
                  </a:lnTo>
                  <a:lnTo>
                    <a:pt x="0" y="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333039" y="6361572"/>
              <a:ext cx="144379" cy="135779"/>
            </a:xfrm>
            <a:custGeom>
              <a:avLst/>
              <a:gdLst>
                <a:gd name="T0" fmla="*/ 199 w 554"/>
                <a:gd name="T1" fmla="*/ 0 h 521"/>
                <a:gd name="T2" fmla="*/ 355 w 554"/>
                <a:gd name="T3" fmla="*/ 0 h 521"/>
                <a:gd name="T4" fmla="*/ 554 w 554"/>
                <a:gd name="T5" fmla="*/ 521 h 521"/>
                <a:gd name="T6" fmla="*/ 429 w 554"/>
                <a:gd name="T7" fmla="*/ 521 h 521"/>
                <a:gd name="T8" fmla="*/ 276 w 554"/>
                <a:gd name="T9" fmla="*/ 111 h 521"/>
                <a:gd name="T10" fmla="*/ 125 w 554"/>
                <a:gd name="T11" fmla="*/ 521 h 521"/>
                <a:gd name="T12" fmla="*/ 0 w 554"/>
                <a:gd name="T13" fmla="*/ 521 h 521"/>
                <a:gd name="T14" fmla="*/ 199 w 554"/>
                <a:gd name="T15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4" h="521">
                  <a:moveTo>
                    <a:pt x="199" y="0"/>
                  </a:moveTo>
                  <a:lnTo>
                    <a:pt x="355" y="0"/>
                  </a:lnTo>
                  <a:lnTo>
                    <a:pt x="554" y="521"/>
                  </a:lnTo>
                  <a:lnTo>
                    <a:pt x="429" y="521"/>
                  </a:lnTo>
                  <a:lnTo>
                    <a:pt x="276" y="111"/>
                  </a:lnTo>
                  <a:lnTo>
                    <a:pt x="125" y="521"/>
                  </a:lnTo>
                  <a:lnTo>
                    <a:pt x="0" y="521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FF2302"/>
            </a:solidFill>
            <a:ln w="0">
              <a:solidFill>
                <a:srgbClr val="FF230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9"/>
            <p:cNvSpPr>
              <a:spLocks noEditPoints="1"/>
            </p:cNvSpPr>
            <p:nvPr userDrawn="1"/>
          </p:nvSpPr>
          <p:spPr bwMode="auto">
            <a:xfrm>
              <a:off x="1550390" y="6361572"/>
              <a:ext cx="118318" cy="135779"/>
            </a:xfrm>
            <a:custGeom>
              <a:avLst/>
              <a:gdLst>
                <a:gd name="T0" fmla="*/ 125 w 454"/>
                <a:gd name="T1" fmla="*/ 101 h 521"/>
                <a:gd name="T2" fmla="*/ 125 w 454"/>
                <a:gd name="T3" fmla="*/ 274 h 521"/>
                <a:gd name="T4" fmla="*/ 268 w 454"/>
                <a:gd name="T5" fmla="*/ 274 h 521"/>
                <a:gd name="T6" fmla="*/ 292 w 454"/>
                <a:gd name="T7" fmla="*/ 271 h 521"/>
                <a:gd name="T8" fmla="*/ 310 w 454"/>
                <a:gd name="T9" fmla="*/ 266 h 521"/>
                <a:gd name="T10" fmla="*/ 322 w 454"/>
                <a:gd name="T11" fmla="*/ 256 h 521"/>
                <a:gd name="T12" fmla="*/ 329 w 454"/>
                <a:gd name="T13" fmla="*/ 240 h 521"/>
                <a:gd name="T14" fmla="*/ 332 w 454"/>
                <a:gd name="T15" fmla="*/ 221 h 521"/>
                <a:gd name="T16" fmla="*/ 332 w 454"/>
                <a:gd name="T17" fmla="*/ 153 h 521"/>
                <a:gd name="T18" fmla="*/ 329 w 454"/>
                <a:gd name="T19" fmla="*/ 134 h 521"/>
                <a:gd name="T20" fmla="*/ 322 w 454"/>
                <a:gd name="T21" fmla="*/ 120 h 521"/>
                <a:gd name="T22" fmla="*/ 310 w 454"/>
                <a:gd name="T23" fmla="*/ 109 h 521"/>
                <a:gd name="T24" fmla="*/ 292 w 454"/>
                <a:gd name="T25" fmla="*/ 103 h 521"/>
                <a:gd name="T26" fmla="*/ 268 w 454"/>
                <a:gd name="T27" fmla="*/ 101 h 521"/>
                <a:gd name="T28" fmla="*/ 125 w 454"/>
                <a:gd name="T29" fmla="*/ 101 h 521"/>
                <a:gd name="T30" fmla="*/ 0 w 454"/>
                <a:gd name="T31" fmla="*/ 0 h 521"/>
                <a:gd name="T32" fmla="*/ 272 w 454"/>
                <a:gd name="T33" fmla="*/ 0 h 521"/>
                <a:gd name="T34" fmla="*/ 315 w 454"/>
                <a:gd name="T35" fmla="*/ 1 h 521"/>
                <a:gd name="T36" fmla="*/ 350 w 454"/>
                <a:gd name="T37" fmla="*/ 9 h 521"/>
                <a:gd name="T38" fmla="*/ 380 w 454"/>
                <a:gd name="T39" fmla="*/ 17 h 521"/>
                <a:gd name="T40" fmla="*/ 404 w 454"/>
                <a:gd name="T41" fmla="*/ 31 h 521"/>
                <a:gd name="T42" fmla="*/ 424 w 454"/>
                <a:gd name="T43" fmla="*/ 47 h 521"/>
                <a:gd name="T44" fmla="*/ 437 w 454"/>
                <a:gd name="T45" fmla="*/ 67 h 521"/>
                <a:gd name="T46" fmla="*/ 447 w 454"/>
                <a:gd name="T47" fmla="*/ 91 h 521"/>
                <a:gd name="T48" fmla="*/ 453 w 454"/>
                <a:gd name="T49" fmla="*/ 117 h 521"/>
                <a:gd name="T50" fmla="*/ 454 w 454"/>
                <a:gd name="T51" fmla="*/ 147 h 521"/>
                <a:gd name="T52" fmla="*/ 454 w 454"/>
                <a:gd name="T53" fmla="*/ 227 h 521"/>
                <a:gd name="T54" fmla="*/ 453 w 454"/>
                <a:gd name="T55" fmla="*/ 256 h 521"/>
                <a:gd name="T56" fmla="*/ 446 w 454"/>
                <a:gd name="T57" fmla="*/ 283 h 521"/>
                <a:gd name="T58" fmla="*/ 436 w 454"/>
                <a:gd name="T59" fmla="*/ 307 h 521"/>
                <a:gd name="T60" fmla="*/ 422 w 454"/>
                <a:gd name="T61" fmla="*/ 327 h 521"/>
                <a:gd name="T62" fmla="*/ 402 w 454"/>
                <a:gd name="T63" fmla="*/ 344 h 521"/>
                <a:gd name="T64" fmla="*/ 376 w 454"/>
                <a:gd name="T65" fmla="*/ 357 h 521"/>
                <a:gd name="T66" fmla="*/ 346 w 454"/>
                <a:gd name="T67" fmla="*/ 367 h 521"/>
                <a:gd name="T68" fmla="*/ 309 w 454"/>
                <a:gd name="T69" fmla="*/ 373 h 521"/>
                <a:gd name="T70" fmla="*/ 266 w 454"/>
                <a:gd name="T71" fmla="*/ 374 h 521"/>
                <a:gd name="T72" fmla="*/ 125 w 454"/>
                <a:gd name="T73" fmla="*/ 374 h 521"/>
                <a:gd name="T74" fmla="*/ 125 w 454"/>
                <a:gd name="T75" fmla="*/ 521 h 521"/>
                <a:gd name="T76" fmla="*/ 0 w 454"/>
                <a:gd name="T77" fmla="*/ 521 h 521"/>
                <a:gd name="T78" fmla="*/ 0 w 454"/>
                <a:gd name="T79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54" h="521">
                  <a:moveTo>
                    <a:pt x="125" y="101"/>
                  </a:moveTo>
                  <a:lnTo>
                    <a:pt x="125" y="274"/>
                  </a:lnTo>
                  <a:lnTo>
                    <a:pt x="268" y="274"/>
                  </a:lnTo>
                  <a:lnTo>
                    <a:pt x="292" y="271"/>
                  </a:lnTo>
                  <a:lnTo>
                    <a:pt x="310" y="266"/>
                  </a:lnTo>
                  <a:lnTo>
                    <a:pt x="322" y="256"/>
                  </a:lnTo>
                  <a:lnTo>
                    <a:pt x="329" y="240"/>
                  </a:lnTo>
                  <a:lnTo>
                    <a:pt x="332" y="221"/>
                  </a:lnTo>
                  <a:lnTo>
                    <a:pt x="332" y="153"/>
                  </a:lnTo>
                  <a:lnTo>
                    <a:pt x="329" y="134"/>
                  </a:lnTo>
                  <a:lnTo>
                    <a:pt x="322" y="120"/>
                  </a:lnTo>
                  <a:lnTo>
                    <a:pt x="310" y="109"/>
                  </a:lnTo>
                  <a:lnTo>
                    <a:pt x="292" y="103"/>
                  </a:lnTo>
                  <a:lnTo>
                    <a:pt x="268" y="101"/>
                  </a:lnTo>
                  <a:lnTo>
                    <a:pt x="125" y="101"/>
                  </a:lnTo>
                  <a:close/>
                  <a:moveTo>
                    <a:pt x="0" y="0"/>
                  </a:moveTo>
                  <a:lnTo>
                    <a:pt x="272" y="0"/>
                  </a:lnTo>
                  <a:lnTo>
                    <a:pt x="315" y="1"/>
                  </a:lnTo>
                  <a:lnTo>
                    <a:pt x="350" y="9"/>
                  </a:lnTo>
                  <a:lnTo>
                    <a:pt x="380" y="17"/>
                  </a:lnTo>
                  <a:lnTo>
                    <a:pt x="404" y="31"/>
                  </a:lnTo>
                  <a:lnTo>
                    <a:pt x="424" y="47"/>
                  </a:lnTo>
                  <a:lnTo>
                    <a:pt x="437" y="67"/>
                  </a:lnTo>
                  <a:lnTo>
                    <a:pt x="447" y="91"/>
                  </a:lnTo>
                  <a:lnTo>
                    <a:pt x="453" y="117"/>
                  </a:lnTo>
                  <a:lnTo>
                    <a:pt x="454" y="147"/>
                  </a:lnTo>
                  <a:lnTo>
                    <a:pt x="454" y="227"/>
                  </a:lnTo>
                  <a:lnTo>
                    <a:pt x="453" y="256"/>
                  </a:lnTo>
                  <a:lnTo>
                    <a:pt x="446" y="283"/>
                  </a:lnTo>
                  <a:lnTo>
                    <a:pt x="436" y="307"/>
                  </a:lnTo>
                  <a:lnTo>
                    <a:pt x="422" y="327"/>
                  </a:lnTo>
                  <a:lnTo>
                    <a:pt x="402" y="344"/>
                  </a:lnTo>
                  <a:lnTo>
                    <a:pt x="376" y="357"/>
                  </a:lnTo>
                  <a:lnTo>
                    <a:pt x="346" y="367"/>
                  </a:lnTo>
                  <a:lnTo>
                    <a:pt x="309" y="373"/>
                  </a:lnTo>
                  <a:lnTo>
                    <a:pt x="266" y="374"/>
                  </a:lnTo>
                  <a:lnTo>
                    <a:pt x="125" y="374"/>
                  </a:lnTo>
                  <a:lnTo>
                    <a:pt x="125" y="521"/>
                  </a:lnTo>
                  <a:lnTo>
                    <a:pt x="0" y="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1747674" y="6361572"/>
              <a:ext cx="104245" cy="135779"/>
            </a:xfrm>
            <a:custGeom>
              <a:avLst/>
              <a:gdLst>
                <a:gd name="T0" fmla="*/ 0 w 400"/>
                <a:gd name="T1" fmla="*/ 0 h 521"/>
                <a:gd name="T2" fmla="*/ 400 w 400"/>
                <a:gd name="T3" fmla="*/ 0 h 521"/>
                <a:gd name="T4" fmla="*/ 400 w 400"/>
                <a:gd name="T5" fmla="*/ 103 h 521"/>
                <a:gd name="T6" fmla="*/ 124 w 400"/>
                <a:gd name="T7" fmla="*/ 103 h 521"/>
                <a:gd name="T8" fmla="*/ 124 w 400"/>
                <a:gd name="T9" fmla="*/ 204 h 521"/>
                <a:gd name="T10" fmla="*/ 382 w 400"/>
                <a:gd name="T11" fmla="*/ 204 h 521"/>
                <a:gd name="T12" fmla="*/ 382 w 400"/>
                <a:gd name="T13" fmla="*/ 307 h 521"/>
                <a:gd name="T14" fmla="*/ 124 w 400"/>
                <a:gd name="T15" fmla="*/ 307 h 521"/>
                <a:gd name="T16" fmla="*/ 124 w 400"/>
                <a:gd name="T17" fmla="*/ 420 h 521"/>
                <a:gd name="T18" fmla="*/ 400 w 400"/>
                <a:gd name="T19" fmla="*/ 420 h 521"/>
                <a:gd name="T20" fmla="*/ 400 w 400"/>
                <a:gd name="T21" fmla="*/ 521 h 521"/>
                <a:gd name="T22" fmla="*/ 0 w 400"/>
                <a:gd name="T23" fmla="*/ 521 h 521"/>
                <a:gd name="T24" fmla="*/ 0 w 400"/>
                <a:gd name="T25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0" h="521">
                  <a:moveTo>
                    <a:pt x="0" y="0"/>
                  </a:moveTo>
                  <a:lnTo>
                    <a:pt x="400" y="0"/>
                  </a:lnTo>
                  <a:lnTo>
                    <a:pt x="400" y="103"/>
                  </a:lnTo>
                  <a:lnTo>
                    <a:pt x="124" y="103"/>
                  </a:lnTo>
                  <a:lnTo>
                    <a:pt x="124" y="204"/>
                  </a:lnTo>
                  <a:lnTo>
                    <a:pt x="382" y="204"/>
                  </a:lnTo>
                  <a:lnTo>
                    <a:pt x="382" y="307"/>
                  </a:lnTo>
                  <a:lnTo>
                    <a:pt x="124" y="307"/>
                  </a:lnTo>
                  <a:lnTo>
                    <a:pt x="124" y="420"/>
                  </a:lnTo>
                  <a:lnTo>
                    <a:pt x="400" y="420"/>
                  </a:lnTo>
                  <a:lnTo>
                    <a:pt x="400" y="521"/>
                  </a:lnTo>
                  <a:lnTo>
                    <a:pt x="0" y="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 noEditPoints="1"/>
            </p:cNvSpPr>
            <p:nvPr userDrawn="1"/>
          </p:nvSpPr>
          <p:spPr bwMode="auto">
            <a:xfrm>
              <a:off x="1933752" y="6361572"/>
              <a:ext cx="133173" cy="135779"/>
            </a:xfrm>
            <a:custGeom>
              <a:avLst/>
              <a:gdLst>
                <a:gd name="T0" fmla="*/ 124 w 511"/>
                <a:gd name="T1" fmla="*/ 101 h 521"/>
                <a:gd name="T2" fmla="*/ 124 w 511"/>
                <a:gd name="T3" fmla="*/ 270 h 521"/>
                <a:gd name="T4" fmla="*/ 276 w 511"/>
                <a:gd name="T5" fmla="*/ 270 h 521"/>
                <a:gd name="T6" fmla="*/ 296 w 511"/>
                <a:gd name="T7" fmla="*/ 268 h 521"/>
                <a:gd name="T8" fmla="*/ 313 w 511"/>
                <a:gd name="T9" fmla="*/ 264 h 521"/>
                <a:gd name="T10" fmla="*/ 325 w 511"/>
                <a:gd name="T11" fmla="*/ 256 h 521"/>
                <a:gd name="T12" fmla="*/ 333 w 511"/>
                <a:gd name="T13" fmla="*/ 246 h 521"/>
                <a:gd name="T14" fmla="*/ 338 w 511"/>
                <a:gd name="T15" fmla="*/ 231 h 521"/>
                <a:gd name="T16" fmla="*/ 339 w 511"/>
                <a:gd name="T17" fmla="*/ 214 h 521"/>
                <a:gd name="T18" fmla="*/ 339 w 511"/>
                <a:gd name="T19" fmla="*/ 153 h 521"/>
                <a:gd name="T20" fmla="*/ 338 w 511"/>
                <a:gd name="T21" fmla="*/ 133 h 521"/>
                <a:gd name="T22" fmla="*/ 330 w 511"/>
                <a:gd name="T23" fmla="*/ 119 h 521"/>
                <a:gd name="T24" fmla="*/ 319 w 511"/>
                <a:gd name="T25" fmla="*/ 109 h 521"/>
                <a:gd name="T26" fmla="*/ 302 w 511"/>
                <a:gd name="T27" fmla="*/ 103 h 521"/>
                <a:gd name="T28" fmla="*/ 279 w 511"/>
                <a:gd name="T29" fmla="*/ 101 h 521"/>
                <a:gd name="T30" fmla="*/ 124 w 511"/>
                <a:gd name="T31" fmla="*/ 101 h 521"/>
                <a:gd name="T32" fmla="*/ 0 w 511"/>
                <a:gd name="T33" fmla="*/ 0 h 521"/>
                <a:gd name="T34" fmla="*/ 279 w 511"/>
                <a:gd name="T35" fmla="*/ 0 h 521"/>
                <a:gd name="T36" fmla="*/ 320 w 511"/>
                <a:gd name="T37" fmla="*/ 1 h 521"/>
                <a:gd name="T38" fmla="*/ 358 w 511"/>
                <a:gd name="T39" fmla="*/ 9 h 521"/>
                <a:gd name="T40" fmla="*/ 387 w 511"/>
                <a:gd name="T41" fmla="*/ 17 h 521"/>
                <a:gd name="T42" fmla="*/ 412 w 511"/>
                <a:gd name="T43" fmla="*/ 31 h 521"/>
                <a:gd name="T44" fmla="*/ 430 w 511"/>
                <a:gd name="T45" fmla="*/ 47 h 521"/>
                <a:gd name="T46" fmla="*/ 444 w 511"/>
                <a:gd name="T47" fmla="*/ 67 h 521"/>
                <a:gd name="T48" fmla="*/ 453 w 511"/>
                <a:gd name="T49" fmla="*/ 91 h 521"/>
                <a:gd name="T50" fmla="*/ 459 w 511"/>
                <a:gd name="T51" fmla="*/ 117 h 521"/>
                <a:gd name="T52" fmla="*/ 460 w 511"/>
                <a:gd name="T53" fmla="*/ 147 h 521"/>
                <a:gd name="T54" fmla="*/ 460 w 511"/>
                <a:gd name="T55" fmla="*/ 221 h 521"/>
                <a:gd name="T56" fmla="*/ 459 w 511"/>
                <a:gd name="T57" fmla="*/ 254 h 521"/>
                <a:gd name="T58" fmla="*/ 452 w 511"/>
                <a:gd name="T59" fmla="*/ 281 h 521"/>
                <a:gd name="T60" fmla="*/ 439 w 511"/>
                <a:gd name="T61" fmla="*/ 306 h 521"/>
                <a:gd name="T62" fmla="*/ 419 w 511"/>
                <a:gd name="T63" fmla="*/ 326 h 521"/>
                <a:gd name="T64" fmla="*/ 392 w 511"/>
                <a:gd name="T65" fmla="*/ 344 h 521"/>
                <a:gd name="T66" fmla="*/ 511 w 511"/>
                <a:gd name="T67" fmla="*/ 521 h 521"/>
                <a:gd name="T68" fmla="*/ 370 w 511"/>
                <a:gd name="T69" fmla="*/ 521 h 521"/>
                <a:gd name="T70" fmla="*/ 269 w 511"/>
                <a:gd name="T71" fmla="*/ 368 h 521"/>
                <a:gd name="T72" fmla="*/ 124 w 511"/>
                <a:gd name="T73" fmla="*/ 368 h 521"/>
                <a:gd name="T74" fmla="*/ 124 w 511"/>
                <a:gd name="T75" fmla="*/ 521 h 521"/>
                <a:gd name="T76" fmla="*/ 0 w 511"/>
                <a:gd name="T77" fmla="*/ 521 h 521"/>
                <a:gd name="T78" fmla="*/ 0 w 511"/>
                <a:gd name="T79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11" h="521">
                  <a:moveTo>
                    <a:pt x="124" y="101"/>
                  </a:moveTo>
                  <a:lnTo>
                    <a:pt x="124" y="270"/>
                  </a:lnTo>
                  <a:lnTo>
                    <a:pt x="276" y="270"/>
                  </a:lnTo>
                  <a:lnTo>
                    <a:pt x="296" y="268"/>
                  </a:lnTo>
                  <a:lnTo>
                    <a:pt x="313" y="264"/>
                  </a:lnTo>
                  <a:lnTo>
                    <a:pt x="325" y="256"/>
                  </a:lnTo>
                  <a:lnTo>
                    <a:pt x="333" y="246"/>
                  </a:lnTo>
                  <a:lnTo>
                    <a:pt x="338" y="231"/>
                  </a:lnTo>
                  <a:lnTo>
                    <a:pt x="339" y="214"/>
                  </a:lnTo>
                  <a:lnTo>
                    <a:pt x="339" y="153"/>
                  </a:lnTo>
                  <a:lnTo>
                    <a:pt x="338" y="133"/>
                  </a:lnTo>
                  <a:lnTo>
                    <a:pt x="330" y="119"/>
                  </a:lnTo>
                  <a:lnTo>
                    <a:pt x="319" y="109"/>
                  </a:lnTo>
                  <a:lnTo>
                    <a:pt x="302" y="103"/>
                  </a:lnTo>
                  <a:lnTo>
                    <a:pt x="279" y="101"/>
                  </a:lnTo>
                  <a:lnTo>
                    <a:pt x="124" y="101"/>
                  </a:lnTo>
                  <a:close/>
                  <a:moveTo>
                    <a:pt x="0" y="0"/>
                  </a:moveTo>
                  <a:lnTo>
                    <a:pt x="279" y="0"/>
                  </a:lnTo>
                  <a:lnTo>
                    <a:pt x="320" y="1"/>
                  </a:lnTo>
                  <a:lnTo>
                    <a:pt x="358" y="9"/>
                  </a:lnTo>
                  <a:lnTo>
                    <a:pt x="387" y="17"/>
                  </a:lnTo>
                  <a:lnTo>
                    <a:pt x="412" y="31"/>
                  </a:lnTo>
                  <a:lnTo>
                    <a:pt x="430" y="47"/>
                  </a:lnTo>
                  <a:lnTo>
                    <a:pt x="444" y="67"/>
                  </a:lnTo>
                  <a:lnTo>
                    <a:pt x="453" y="91"/>
                  </a:lnTo>
                  <a:lnTo>
                    <a:pt x="459" y="117"/>
                  </a:lnTo>
                  <a:lnTo>
                    <a:pt x="460" y="147"/>
                  </a:lnTo>
                  <a:lnTo>
                    <a:pt x="460" y="221"/>
                  </a:lnTo>
                  <a:lnTo>
                    <a:pt x="459" y="254"/>
                  </a:lnTo>
                  <a:lnTo>
                    <a:pt x="452" y="281"/>
                  </a:lnTo>
                  <a:lnTo>
                    <a:pt x="439" y="306"/>
                  </a:lnTo>
                  <a:lnTo>
                    <a:pt x="419" y="326"/>
                  </a:lnTo>
                  <a:lnTo>
                    <a:pt x="392" y="344"/>
                  </a:lnTo>
                  <a:lnTo>
                    <a:pt x="511" y="521"/>
                  </a:lnTo>
                  <a:lnTo>
                    <a:pt x="370" y="521"/>
                  </a:lnTo>
                  <a:lnTo>
                    <a:pt x="269" y="368"/>
                  </a:lnTo>
                  <a:lnTo>
                    <a:pt x="124" y="368"/>
                  </a:lnTo>
                  <a:lnTo>
                    <a:pt x="124" y="521"/>
                  </a:lnTo>
                  <a:lnTo>
                    <a:pt x="0" y="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27369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1408" y="6179837"/>
            <a:ext cx="466725" cy="365125"/>
          </a:xfrm>
          <a:prstGeom prst="rect">
            <a:avLst/>
          </a:prstGeom>
        </p:spPr>
        <p:txBody>
          <a:bodyPr bIns="0"/>
          <a:lstStyle>
            <a:lvl1pPr algn="r">
              <a:defRPr sz="1200" b="1" i="0"/>
            </a:lvl1pPr>
          </a:lstStyle>
          <a:p>
            <a:fld id="{532E5815-A8B8-3248-99F0-470F41FB04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843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8" r:id="rId4"/>
    <p:sldLayoutId id="2147483667" r:id="rId5"/>
    <p:sldLayoutId id="2147483662" r:id="rId6"/>
    <p:sldLayoutId id="2147483665" r:id="rId7"/>
    <p:sldLayoutId id="2147483663" r:id="rId8"/>
    <p:sldLayoutId id="2147483661" r:id="rId9"/>
    <p:sldLayoutId id="2147483669" r:id="rId10"/>
    <p:sldLayoutId id="2147483664" r:id="rId11"/>
    <p:sldLayoutId id="2147483666" r:id="rId12"/>
    <p:sldLayoutId id="2147483670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3392" y="1902635"/>
            <a:ext cx="7772400" cy="1209055"/>
          </a:xfrm>
        </p:spPr>
        <p:txBody>
          <a:bodyPr>
            <a:normAutofit/>
          </a:bodyPr>
          <a:lstStyle/>
          <a:p>
            <a:r>
              <a:rPr lang="en-US" dirty="0" smtClean="0"/>
              <a:t>A Language for Programmable Hardware Security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743392" y="3592954"/>
            <a:ext cx="6400800" cy="2075057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Chris Casinghino</a:t>
            </a:r>
          </a:p>
          <a:p>
            <a:endParaRPr lang="en-US" sz="2000" dirty="0" smtClean="0"/>
          </a:p>
          <a:p>
            <a:r>
              <a:rPr lang="en-US" sz="2000" dirty="0" smtClean="0"/>
              <a:t>HILT 2018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8998" y="6193740"/>
            <a:ext cx="8407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Distribution Statement A: Approved for Public Release, Distribution Unlimited.</a:t>
            </a:r>
          </a:p>
          <a:p>
            <a:r>
              <a:rPr lang="en-US" sz="900" dirty="0" smtClean="0"/>
              <a:t>This </a:t>
            </a:r>
            <a:r>
              <a:rPr lang="en-US" sz="900" dirty="0"/>
              <a:t>work </a:t>
            </a:r>
            <a:r>
              <a:rPr lang="en-US" sz="900" dirty="0" smtClean="0"/>
              <a:t>is sponsored in part by DARPA’s </a:t>
            </a:r>
            <a:r>
              <a:rPr lang="en-US" sz="900" dirty="0"/>
              <a:t>System Security Integrated Through Hardware </a:t>
            </a:r>
            <a:r>
              <a:rPr lang="en-US" sz="900" dirty="0" smtClean="0"/>
              <a:t>and Firmware </a:t>
            </a:r>
            <a:r>
              <a:rPr lang="en-US" sz="900" dirty="0"/>
              <a:t>(SSITH) program under contract </a:t>
            </a:r>
            <a:r>
              <a:rPr lang="en-US" sz="900" dirty="0" smtClean="0"/>
              <a:t>HR0011-18-C-0011</a:t>
            </a:r>
            <a:r>
              <a:rPr lang="en-US" sz="900" dirty="0"/>
              <a:t>. The views, opinions, and/or findings contained in </a:t>
            </a:r>
            <a:r>
              <a:rPr lang="en-US" sz="900" dirty="0" smtClean="0"/>
              <a:t>this talk </a:t>
            </a:r>
            <a:r>
              <a:rPr lang="en-US" sz="900" dirty="0"/>
              <a:t>are those of the </a:t>
            </a:r>
            <a:r>
              <a:rPr lang="en-US" sz="900" dirty="0" smtClean="0"/>
              <a:t>author and </a:t>
            </a:r>
            <a:r>
              <a:rPr lang="en-US" sz="900" dirty="0"/>
              <a:t>should not be </a:t>
            </a:r>
            <a:r>
              <a:rPr lang="en-US" sz="900" dirty="0" smtClean="0"/>
              <a:t>interpreted as </a:t>
            </a:r>
            <a:r>
              <a:rPr lang="en-US" sz="900" dirty="0"/>
              <a:t>representing the official views or policies, either </a:t>
            </a:r>
            <a:r>
              <a:rPr lang="en-US" sz="900" dirty="0" smtClean="0"/>
              <a:t>expressed or </a:t>
            </a:r>
            <a:r>
              <a:rPr lang="en-US" sz="900" dirty="0"/>
              <a:t>implied, of the Department of Defense or the U.S. Government.</a:t>
            </a:r>
          </a:p>
        </p:txBody>
      </p:sp>
    </p:spTree>
    <p:extLst>
      <p:ext uri="{BB962C8B-B14F-4D97-AF65-F5344CB8AC3E}">
        <p14:creationId xmlns:p14="http://schemas.microsoft.com/office/powerpoint/2010/main" val="396487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Idea 3: Micro-policies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2E5815-A8B8-3248-99F0-470F41FB048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31520" y="1624538"/>
            <a:ext cx="4206240" cy="3987800"/>
          </a:xfrm>
        </p:spPr>
        <p:txBody>
          <a:bodyPr/>
          <a:lstStyle/>
          <a:p>
            <a:r>
              <a:rPr lang="en-US" dirty="0" smtClean="0"/>
              <a:t>Policies define what instructions are allowed and how metadata is updated.</a:t>
            </a:r>
          </a:p>
          <a:p>
            <a:endParaRPr lang="en-US" dirty="0" smtClean="0"/>
          </a:p>
          <a:p>
            <a:r>
              <a:rPr lang="en-US" dirty="0" smtClean="0"/>
              <a:t>Policies are written in a domain-specific rule language.</a:t>
            </a:r>
          </a:p>
          <a:p>
            <a:endParaRPr lang="en-US" dirty="0" smtClean="0"/>
          </a:p>
          <a:p>
            <a:r>
              <a:rPr lang="en-US" dirty="0" smtClean="0"/>
              <a:t>PIPE sends metadata tags to policies running on the policy execution core.</a:t>
            </a:r>
          </a:p>
          <a:p>
            <a:endParaRPr lang="en-US" dirty="0" smtClean="0"/>
          </a:p>
          <a:p>
            <a:r>
              <a:rPr lang="en-US" dirty="0" smtClean="0"/>
              <a:t>Policies check metadata against installed rules and reject bad behavior.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5384800" y="1397000"/>
          <a:ext cx="2870200" cy="43053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0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1504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Example Policies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1504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Heap Safety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1504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Read-Write-Execute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1504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Control-flow Integrity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1504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Compartmentalization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1504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Information Flow Control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15043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latin typeface="Calibri" panose="020F0502020204030204" pitchFamily="34" charset="0"/>
                        </a:rPr>
                        <a:t>Domain-specific</a:t>
                      </a:r>
                      <a:r>
                        <a:rPr lang="en-US" sz="2000" i="1" baseline="0" dirty="0" smtClean="0">
                          <a:latin typeface="Calibri" panose="020F0502020204030204" pitchFamily="34" charset="0"/>
                        </a:rPr>
                        <a:t> policies</a:t>
                      </a:r>
                      <a:endParaRPr lang="en-US" sz="2000" i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496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Micro-policy Example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2E5815-A8B8-3248-99F0-470F41FB048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92480" y="1323706"/>
            <a:ext cx="4021217" cy="3987800"/>
          </a:xfrm>
        </p:spPr>
        <p:txBody>
          <a:bodyPr/>
          <a:lstStyle/>
          <a:p>
            <a:r>
              <a:rPr lang="en-US" b="1" dirty="0"/>
              <a:t>Policy Goal: </a:t>
            </a:r>
            <a:r>
              <a:rPr lang="en-US" dirty="0"/>
              <a:t>enforce spatial and temporal </a:t>
            </a:r>
            <a:r>
              <a:rPr lang="en-US" dirty="0" smtClean="0"/>
              <a:t>safety</a:t>
            </a:r>
          </a:p>
          <a:p>
            <a:endParaRPr lang="en-US" dirty="0"/>
          </a:p>
          <a:p>
            <a:r>
              <a:rPr lang="en-US" b="1" dirty="0"/>
              <a:t>Method</a:t>
            </a:r>
            <a:r>
              <a:rPr lang="en-US" b="1" dirty="0" smtClean="0"/>
              <a:t>: </a:t>
            </a:r>
            <a:r>
              <a:rPr lang="en-US" dirty="0" smtClean="0"/>
              <a:t>“color” pointers and memory</a:t>
            </a:r>
          </a:p>
          <a:p>
            <a:pPr lvl="1">
              <a:buFontTx/>
              <a:buChar char="-"/>
            </a:pPr>
            <a:r>
              <a:rPr lang="en-US" dirty="0" smtClean="0"/>
              <a:t>On allocation, add colors to the region and the pointer.</a:t>
            </a:r>
          </a:p>
          <a:p>
            <a:pPr lvl="1">
              <a:buFontTx/>
              <a:buChar char="-"/>
            </a:pPr>
            <a:r>
              <a:rPr lang="en-US" dirty="0"/>
              <a:t>R</a:t>
            </a:r>
            <a:r>
              <a:rPr lang="en-US" dirty="0" smtClean="0"/>
              <a:t>ecolor </a:t>
            </a:r>
            <a:r>
              <a:rPr lang="en-US" dirty="0"/>
              <a:t>on </a:t>
            </a:r>
            <a:r>
              <a:rPr lang="en-US" dirty="0" smtClean="0"/>
              <a:t>free.</a:t>
            </a:r>
            <a:endParaRPr lang="en-US" dirty="0"/>
          </a:p>
          <a:p>
            <a:endParaRPr lang="en-US" dirty="0" smtClean="0"/>
          </a:p>
          <a:p>
            <a:r>
              <a:rPr lang="en-US" b="1" dirty="0"/>
              <a:t>Policy:</a:t>
            </a:r>
          </a:p>
          <a:p>
            <a:pPr lvl="1"/>
            <a:r>
              <a:rPr lang="en-US" dirty="0" smtClean="0"/>
              <a:t>When accessing memory, the pointer and the region must have the same color.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6531" y="1158814"/>
            <a:ext cx="2835559" cy="332836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0728" y="4640897"/>
            <a:ext cx="2298395" cy="162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21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PIPE History and Foundation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2E5815-A8B8-3248-99F0-470F41FB048B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image37-filtere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9695" y="2826072"/>
            <a:ext cx="1788362" cy="220582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Rounded Rectangle 23"/>
          <p:cNvSpPr/>
          <p:nvPr/>
        </p:nvSpPr>
        <p:spPr>
          <a:xfrm>
            <a:off x="615150" y="1053014"/>
            <a:ext cx="2157702" cy="1273222"/>
          </a:xfrm>
          <a:prstGeom prst="roundRect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2966269" y="1077578"/>
            <a:ext cx="5865311" cy="1248658"/>
          </a:xfrm>
          <a:prstGeom prst="roundRect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In 2010, DARPA launched 5-year, $100M CRASH program (“Clean-Slate Design of Resilient, Adaptive Secure Hosts”).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Largest effort let by team at BAE Systems, built new “SAFE” architecture.</a:t>
            </a:r>
            <a:endParaRPr lang="en-US" sz="1600" dirty="0"/>
          </a:p>
        </p:txBody>
      </p:sp>
      <p:sp>
        <p:nvSpPr>
          <p:cNvPr id="26" name="Rounded Rectangle 25"/>
          <p:cNvSpPr/>
          <p:nvPr/>
        </p:nvSpPr>
        <p:spPr>
          <a:xfrm>
            <a:off x="615150" y="2490440"/>
            <a:ext cx="2157702" cy="2352227"/>
          </a:xfrm>
          <a:prstGeom prst="roundRect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image2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1509" y="3368014"/>
            <a:ext cx="1784984" cy="2965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8" name="Picture 4" descr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647" y="3866653"/>
            <a:ext cx="1851410" cy="786391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Rounded Rectangle 28"/>
          <p:cNvSpPr/>
          <p:nvPr/>
        </p:nvSpPr>
        <p:spPr>
          <a:xfrm>
            <a:off x="2974149" y="2490440"/>
            <a:ext cx="5857431" cy="2352227"/>
          </a:xfrm>
          <a:prstGeom prst="roundRect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SAFE team joined Draper in 2015 to take 5 years of research into practice.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Large Draper internal investment over 2 years resulted in redesign as “add-on” modifications for existing cores.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Technology built on open, emerging RISC-V architecture for initial development.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In 2017, spin-out Dover Microsystems created to pursue commercial markets and collaborate with Draper on maturation.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615149" y="4992272"/>
            <a:ext cx="2157702" cy="1273222"/>
          </a:xfrm>
          <a:prstGeom prst="roundRect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966268" y="5016836"/>
            <a:ext cx="5865311" cy="1248658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System Security Integrated Through Hardware and firmware (SSITH</a:t>
            </a:r>
            <a:r>
              <a:rPr lang="en-US" sz="1600" dirty="0" smtClean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Development of hardware security architectures to protect against </a:t>
            </a:r>
            <a:r>
              <a:rPr lang="en-US" sz="1600" dirty="0" smtClean="0"/>
              <a:t>7 classes </a:t>
            </a:r>
            <a:r>
              <a:rPr lang="en-US" sz="1600" dirty="0"/>
              <a:t>of </a:t>
            </a:r>
            <a:r>
              <a:rPr lang="en-US" sz="1600" dirty="0" smtClean="0"/>
              <a:t>vulnerabilities.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925943" y="1143140"/>
            <a:ext cx="16605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DARPA</a:t>
            </a:r>
          </a:p>
          <a:p>
            <a:r>
              <a:rPr lang="en-US" sz="3200" dirty="0" smtClean="0"/>
              <a:t>CRASH</a:t>
            </a:r>
            <a:endParaRPr 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905470" y="5073930"/>
            <a:ext cx="16605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DARPA</a:t>
            </a:r>
          </a:p>
          <a:p>
            <a:r>
              <a:rPr lang="en-US" sz="3200" dirty="0" smtClean="0"/>
              <a:t>SSITH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0849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DARPA SSITH CWE Classes	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2E5815-A8B8-3248-99F0-470F41FB048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Micropolicies are general enough to defend against all 7 SSITH vulnerability classes: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dirty="0" smtClean="0"/>
              <a:t>Buffer errors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dirty="0" smtClean="0"/>
              <a:t>Permissions, Privileges and Access Control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dirty="0" smtClean="0"/>
              <a:t>Resource Management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dirty="0" smtClean="0"/>
              <a:t>Code Injection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dirty="0" smtClean="0"/>
              <a:t>Information Leakage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dirty="0" smtClean="0"/>
              <a:t>Crypto Errors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dirty="0" smtClean="0"/>
              <a:t>Numeric Errors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31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014" y="2944004"/>
            <a:ext cx="8931986" cy="62761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2) How do we write policies today?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47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policy?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2E5815-A8B8-3248-99F0-470F41FB048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92480" y="1190198"/>
            <a:ext cx="7904242" cy="4512102"/>
          </a:xfrm>
        </p:spPr>
        <p:txBody>
          <a:bodyPr/>
          <a:lstStyle/>
          <a:p>
            <a:r>
              <a:rPr lang="en-US" dirty="0" smtClean="0"/>
              <a:t>A policy is a </a:t>
            </a:r>
            <a:r>
              <a:rPr lang="en-US" i="1" dirty="0" smtClean="0"/>
              <a:t>program</a:t>
            </a:r>
            <a:r>
              <a:rPr lang="en-US" dirty="0" smtClean="0"/>
              <a:t> that runs on the PIPE.</a:t>
            </a:r>
          </a:p>
          <a:p>
            <a:endParaRPr lang="en-US" dirty="0"/>
          </a:p>
          <a:p>
            <a:r>
              <a:rPr lang="en-US" dirty="0" smtClean="0"/>
              <a:t>It determines whether an instruction is allowed based on the current metadata tags, and updates the metadata if so.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Any general-purpose programming language </a:t>
            </a:r>
            <a:r>
              <a:rPr lang="en-US" i="1" dirty="0" smtClean="0"/>
              <a:t>could</a:t>
            </a:r>
            <a:r>
              <a:rPr lang="en-US" dirty="0" smtClean="0"/>
              <a:t> be used to write policies.</a:t>
            </a:r>
            <a:endParaRPr lang="en-US" dirty="0"/>
          </a:p>
        </p:txBody>
      </p:sp>
      <p:pic>
        <p:nvPicPr>
          <p:cNvPr id="6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25105" y="2840205"/>
            <a:ext cx="5084618" cy="217738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32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beginning there was C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2E5815-A8B8-3248-99F0-470F41FB048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92480" y="1190198"/>
            <a:ext cx="7904242" cy="4512102"/>
          </a:xfrm>
        </p:spPr>
        <p:txBody>
          <a:bodyPr/>
          <a:lstStyle/>
          <a:p>
            <a:r>
              <a:rPr lang="en-US" dirty="0" smtClean="0"/>
              <a:t>C is not a good languages for writing policies.</a:t>
            </a:r>
          </a:p>
          <a:p>
            <a:endParaRPr lang="en-US" dirty="0"/>
          </a:p>
          <a:p>
            <a:r>
              <a:rPr lang="en-US" i="1" dirty="0" smtClean="0"/>
              <a:t>Error prone:</a:t>
            </a:r>
            <a:r>
              <a:rPr lang="en-US" dirty="0" smtClean="0"/>
              <a:t>  Policies tend to follow a very regular structure, and C makes it hard to notice small mistakes.</a:t>
            </a:r>
          </a:p>
          <a:p>
            <a:endParaRPr lang="en-US" i="1" dirty="0"/>
          </a:p>
          <a:p>
            <a:r>
              <a:rPr lang="en-US" i="1" dirty="0" smtClean="0"/>
              <a:t>Too verbose:</a:t>
            </a:r>
            <a:r>
              <a:rPr lang="en-US" b="1" i="1" dirty="0" smtClean="0"/>
              <a:t>  </a:t>
            </a:r>
            <a:r>
              <a:rPr lang="en-US" dirty="0" smtClean="0"/>
              <a:t>Boilerplate obscures important parts.  Did I already handle this case?</a:t>
            </a:r>
          </a:p>
          <a:p>
            <a:endParaRPr lang="en-US" i="1" dirty="0" smtClean="0"/>
          </a:p>
          <a:p>
            <a:r>
              <a:rPr lang="en-US" i="1" dirty="0" smtClean="0"/>
              <a:t>Not modular:</a:t>
            </a:r>
            <a:r>
              <a:rPr lang="en-US" dirty="0" smtClean="0"/>
              <a:t>  Policy assumptions about tag layouts and global state make it tricky to combine policies.</a:t>
            </a:r>
            <a:endParaRPr lang="en-US" i="1" dirty="0"/>
          </a:p>
          <a:p>
            <a:endParaRPr lang="en-US" i="1" dirty="0"/>
          </a:p>
          <a:p>
            <a:r>
              <a:rPr lang="en-US" i="1" dirty="0" smtClean="0"/>
              <a:t>Hard to verify: </a:t>
            </a:r>
            <a:r>
              <a:rPr lang="en-US" dirty="0" smtClean="0"/>
              <a:t>Formal verification tools for C are rapidly improving, but they are complicated by C’s generality, which we don’t need.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19561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Solution: A Policy DSL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0750" y="1190198"/>
            <a:ext cx="7766050" cy="451446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dirty="0" smtClean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metadata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Rd  |  Wr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|  Ex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dirty="0" smtClean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policy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rwxPol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loadGrp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(  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code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==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[+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Ex],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env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== _,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mem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== [+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Rd] </a:t>
            </a:r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-&gt;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env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= env)    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^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storeGrp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(  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code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==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[+Ex],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env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== _,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mem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== [+Wr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] </a:t>
            </a:r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-&gt;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mem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mem,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env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env)  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^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nonMemGrp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(  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code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==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[+Ex],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env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== _ 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-&gt;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env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env)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dirty="0" smtClean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require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init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Link.MemoryMap.UserStack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= {Rd, Wr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init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Link.MemoryMap.UserHeap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=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{Rd,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Wr}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init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Elf.Section.Code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=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{Ex}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2E5815-A8B8-3248-99F0-470F41FB048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38200" y="1190198"/>
            <a:ext cx="2499360" cy="608122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440179" y="3142132"/>
            <a:ext cx="967741" cy="332588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927349" y="3142132"/>
            <a:ext cx="4224078" cy="332588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ular Callout 14"/>
          <p:cNvSpPr/>
          <p:nvPr/>
        </p:nvSpPr>
        <p:spPr>
          <a:xfrm>
            <a:off x="4823460" y="1051560"/>
            <a:ext cx="2118360" cy="975360"/>
          </a:xfrm>
          <a:prstGeom prst="wedgeRectCallout">
            <a:avLst>
              <a:gd name="adj1" fmla="val -68121"/>
              <a:gd name="adj2" fmla="val 16328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/>
              <a:t>The “patterns” define constraints on the current metadata.</a:t>
            </a:r>
            <a:endParaRPr lang="en-US" sz="1600" dirty="0"/>
          </a:p>
        </p:txBody>
      </p:sp>
      <p:sp>
        <p:nvSpPr>
          <p:cNvPr id="16" name="Rectangle 15"/>
          <p:cNvSpPr/>
          <p:nvPr/>
        </p:nvSpPr>
        <p:spPr>
          <a:xfrm>
            <a:off x="2927349" y="3439236"/>
            <a:ext cx="2504460" cy="271704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38200" y="4579620"/>
            <a:ext cx="5084928" cy="122682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ular Callout 19"/>
          <p:cNvSpPr/>
          <p:nvPr/>
        </p:nvSpPr>
        <p:spPr>
          <a:xfrm>
            <a:off x="4823460" y="1051560"/>
            <a:ext cx="2118360" cy="975360"/>
          </a:xfrm>
          <a:prstGeom prst="wedgeRectCallout">
            <a:avLst>
              <a:gd name="adj1" fmla="val -113998"/>
              <a:gd name="adj2" fmla="val 31171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/>
              <a:t>The “require” section defines how memory is tagged at boot.</a:t>
            </a:r>
            <a:endParaRPr lang="en-US" sz="1600" dirty="0"/>
          </a:p>
        </p:txBody>
      </p:sp>
      <p:sp>
        <p:nvSpPr>
          <p:cNvPr id="8" name="Rectangular Callout 7"/>
          <p:cNvSpPr/>
          <p:nvPr/>
        </p:nvSpPr>
        <p:spPr>
          <a:xfrm>
            <a:off x="4823460" y="1051560"/>
            <a:ext cx="2118360" cy="975360"/>
          </a:xfrm>
          <a:prstGeom prst="wedgeRectCallout">
            <a:avLst>
              <a:gd name="adj1" fmla="val -119449"/>
              <a:gd name="adj2" fmla="val -13445"/>
            </a:avLst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/>
              <a:t>Metadata is a set of user-defined values.</a:t>
            </a:r>
            <a:endParaRPr lang="en-US" sz="1600" dirty="0"/>
          </a:p>
        </p:txBody>
      </p:sp>
      <p:sp>
        <p:nvSpPr>
          <p:cNvPr id="17" name="Rectangular Callout 16"/>
          <p:cNvSpPr/>
          <p:nvPr/>
        </p:nvSpPr>
        <p:spPr>
          <a:xfrm>
            <a:off x="4823460" y="1051560"/>
            <a:ext cx="2118360" cy="975360"/>
          </a:xfrm>
          <a:prstGeom prst="wedgeRectCallout">
            <a:avLst>
              <a:gd name="adj1" fmla="val -40940"/>
              <a:gd name="adj2" fmla="val 19218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/>
              <a:t>A rule can update relevant metadata.  (This one doesn’t.)</a:t>
            </a:r>
            <a:endParaRPr lang="en-US" sz="1600" dirty="0"/>
          </a:p>
        </p:txBody>
      </p:sp>
      <p:sp>
        <p:nvSpPr>
          <p:cNvPr id="12" name="Rectangular Callout 11"/>
          <p:cNvSpPr/>
          <p:nvPr/>
        </p:nvSpPr>
        <p:spPr>
          <a:xfrm>
            <a:off x="4823460" y="1051560"/>
            <a:ext cx="2128282" cy="975360"/>
          </a:xfrm>
          <a:prstGeom prst="wedgeRectCallout">
            <a:avLst>
              <a:gd name="adj1" fmla="val -192854"/>
              <a:gd name="adj2" fmla="val 162682"/>
            </a:avLst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This rule applies to instructions in its “opgroup”.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06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1" grpId="0" animBg="1"/>
      <p:bldP spid="11" grpId="1" animBg="1"/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  <p:bldP spid="18" grpId="0" animBg="1"/>
      <p:bldP spid="20" grpId="0" animBg="1"/>
      <p:bldP spid="8" grpId="0" animBg="1"/>
      <p:bldP spid="8" grpId="1" animBg="1"/>
      <p:bldP spid="17" grpId="0" animBg="1"/>
      <p:bldP spid="17" grpId="1" animBg="1"/>
      <p:bldP spid="12" grpId="0" animBg="1"/>
      <p:bldP spid="12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Stack Buffer Overflow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2E5815-A8B8-3248-99F0-470F41FB048B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2054" name="Picture 6" descr="https://upload.wikimedia.org/wikipedia/commons/9/93/Stack_Overflow_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672" y="1382544"/>
            <a:ext cx="3289988" cy="470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upload.wikimedia.org/wikipedia/commons/c/c3/Stack_Overflow_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939" y="1382545"/>
            <a:ext cx="3974306" cy="470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55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 Protection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480" y="2442949"/>
            <a:ext cx="7766050" cy="3739387"/>
          </a:xfrm>
          <a:ln>
            <a:solidFill>
              <a:schemeClr val="tx1"/>
            </a:solidFill>
          </a:ln>
        </p:spPr>
        <p:txBody>
          <a:bodyPr lIns="91440"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dirty="0" smtClean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metadata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Frame  |  Prologue  |  Epilogue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dirty="0" smtClean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policy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stackPol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=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Prologue creates stack Frame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storeGrp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(  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code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== [+Prologue],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mem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== _,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env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== _ 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-&gt;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mem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= {Frame})  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Other code can’t touch Frame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^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storeGrp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(  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code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== [-Prologue, -Epilogue],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mem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== [+Frame]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-&gt;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fail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"Illegal stack access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")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	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Epilogue clears Frame, allow other writes, ...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2E5815-A8B8-3248-99F0-470F41FB048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9" name="Text Placeholder 3"/>
          <p:cNvSpPr txBox="1">
            <a:spLocks/>
          </p:cNvSpPr>
          <p:nvPr/>
        </p:nvSpPr>
        <p:spPr>
          <a:xfrm>
            <a:off x="792480" y="1190198"/>
            <a:ext cx="7904242" cy="747784"/>
          </a:xfrm>
          <a:prstGeom prst="rect">
            <a:avLst/>
          </a:prstGeom>
        </p:spPr>
        <p:txBody>
          <a:bodyPr vert="horz" lIns="0"/>
          <a:lstStyle>
            <a:lvl1pPr marL="173736" indent="-173736" algn="l" defTabSz="457200" rtl="0" eaLnBrk="1" latinLnBrk="0" hangingPunct="1">
              <a:spcBef>
                <a:spcPts val="600"/>
              </a:spcBef>
              <a:buClr>
                <a:srgbClr val="FF461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01168" algn="l" defTabSz="457200" rtl="0" eaLnBrk="1" latinLnBrk="0" hangingPunct="1">
              <a:spcBef>
                <a:spcPts val="600"/>
              </a:spcBef>
              <a:buClr>
                <a:srgbClr val="FF4612"/>
              </a:buClr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137160" algn="l" defTabSz="457200" rtl="0" eaLnBrk="1" latinLnBrk="0" hangingPunct="1">
              <a:spcBef>
                <a:spcPts val="600"/>
              </a:spcBef>
              <a:buClr>
                <a:srgbClr val="FF4612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F4612"/>
              </a:buClr>
              <a:buFont typeface="Arial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FF4612"/>
              </a:buClr>
              <a:buFont typeface="Arial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Tag memory containing function prologue and epilogue code.</a:t>
            </a:r>
          </a:p>
          <a:p>
            <a:r>
              <a:rPr lang="en-US" dirty="0" smtClean="0"/>
              <a:t>No other code may touch stack frame.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6393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2E5815-A8B8-3248-99F0-470F41FB048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80544" y="1313234"/>
            <a:ext cx="7766050" cy="870408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sz="2400" i="0" dirty="0" smtClean="0"/>
              <a:t>What languages and tools should we use to program configurable hardware security features?</a:t>
            </a:r>
            <a:endParaRPr lang="en-US" sz="2400" i="0" dirty="0"/>
          </a:p>
        </p:txBody>
      </p:sp>
      <p:sp>
        <p:nvSpPr>
          <p:cNvPr id="7" name="TextBox 6"/>
          <p:cNvSpPr txBox="1"/>
          <p:nvPr/>
        </p:nvSpPr>
        <p:spPr>
          <a:xfrm>
            <a:off x="780544" y="2388358"/>
            <a:ext cx="776605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plan in three parts:</a:t>
            </a:r>
          </a:p>
          <a:p>
            <a:endParaRPr lang="en-US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“</a:t>
            </a:r>
            <a:r>
              <a:rPr lang="en-US" sz="2400" dirty="0"/>
              <a:t>C</a:t>
            </a:r>
            <a:r>
              <a:rPr lang="en-US" sz="2400" dirty="0" smtClean="0"/>
              <a:t>onfigurable hardware security features”?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How are we doing it right now?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What are the next steps?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90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Example:  Simple CFI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2E5815-A8B8-3248-99F0-470F41FB048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792480" y="1978926"/>
            <a:ext cx="7766050" cy="4152166"/>
          </a:xfrm>
          <a:ln>
            <a:solidFill>
              <a:schemeClr val="tx1"/>
            </a:solidFill>
          </a:ln>
        </p:spPr>
        <p:txBody>
          <a:bodyPr lIns="91440"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metadata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Target  |  Jumping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policy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stackPol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=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jump instructions set “Jumping”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jumpGrp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env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== _ -&gt; 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env = env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[+Jumping]) 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Landing on legal target clears “Jumping”</a:t>
            </a:r>
            <a:endParaRPr lang="en-US" sz="16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^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allGrp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(   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code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== [+Target], 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env 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== [+Jumping]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-&gt; </a:t>
            </a:r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env 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env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[-Jumping])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Landing elsewhere is a violation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^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allGrp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(   </a:t>
            </a:r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code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== 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[-Target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], </a:t>
            </a:r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env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== [+Jumping]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       -&gt;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fail</a:t>
            </a:r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"Illegal 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jump")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^ ...</a:t>
            </a: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792480" y="1190198"/>
            <a:ext cx="7904242" cy="574883"/>
          </a:xfrm>
          <a:prstGeom prst="rect">
            <a:avLst/>
          </a:prstGeom>
        </p:spPr>
        <p:txBody>
          <a:bodyPr vert="horz" lIns="0"/>
          <a:lstStyle>
            <a:lvl1pPr marL="173736" indent="-173736" algn="l" defTabSz="457200" rtl="0" eaLnBrk="1" latinLnBrk="0" hangingPunct="1">
              <a:spcBef>
                <a:spcPts val="600"/>
              </a:spcBef>
              <a:buClr>
                <a:srgbClr val="FF461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01168" algn="l" defTabSz="457200" rtl="0" eaLnBrk="1" latinLnBrk="0" hangingPunct="1">
              <a:spcBef>
                <a:spcPts val="600"/>
              </a:spcBef>
              <a:buClr>
                <a:srgbClr val="FF4612"/>
              </a:buClr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137160" algn="l" defTabSz="457200" rtl="0" eaLnBrk="1" latinLnBrk="0" hangingPunct="1">
              <a:spcBef>
                <a:spcPts val="600"/>
              </a:spcBef>
              <a:buClr>
                <a:srgbClr val="FF4612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F4612"/>
              </a:buClr>
              <a:buFont typeface="Arial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FF4612"/>
              </a:buClr>
              <a:buFont typeface="Arial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Statically determine legal jump destinations.</a:t>
            </a:r>
          </a:p>
          <a:p>
            <a:r>
              <a:rPr lang="en-US" dirty="0" smtClean="0"/>
              <a:t>Dynamically check each jump.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5864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Policy Language Continued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2E5815-A8B8-3248-99F0-470F41FB048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Users may define new “</a:t>
            </a:r>
            <a:r>
              <a:rPr lang="en-US" dirty="0" err="1" smtClean="0"/>
              <a:t>opgroups</a:t>
            </a:r>
            <a:r>
              <a:rPr lang="en-US" dirty="0" smtClean="0"/>
              <a:t>”.</a:t>
            </a:r>
          </a:p>
          <a:p>
            <a:pPr lvl="1"/>
            <a:r>
              <a:rPr lang="en-US" dirty="0" smtClean="0"/>
              <a:t>Group instructions in the way that makes sense for your policy.</a:t>
            </a:r>
          </a:p>
          <a:p>
            <a:pPr lvl="1"/>
            <a:r>
              <a:rPr lang="en-US" dirty="0" smtClean="0"/>
              <a:t>Keeps policy rules somewhat ISA-agnostic.</a:t>
            </a:r>
          </a:p>
          <a:p>
            <a:endParaRPr lang="en-US" dirty="0" smtClean="0"/>
          </a:p>
          <a:p>
            <a:r>
              <a:rPr lang="en-US" dirty="0" smtClean="0"/>
              <a:t>Policy metadata can include data (not just binary tags).</a:t>
            </a:r>
          </a:p>
          <a:p>
            <a:pPr lvl="1"/>
            <a:r>
              <a:rPr lang="en-US" dirty="0" smtClean="0"/>
              <a:t>E.g., “colors” for heap memory safety policy.</a:t>
            </a:r>
          </a:p>
          <a:p>
            <a:pPr lvl="1"/>
            <a:endParaRPr lang="en-US" dirty="0"/>
          </a:p>
          <a:p>
            <a:r>
              <a:rPr lang="en-US" dirty="0" smtClean="0"/>
              <a:t>Language implemented in Haskell.  </a:t>
            </a:r>
          </a:p>
          <a:p>
            <a:pPr lvl="1"/>
            <a:r>
              <a:rPr lang="en-US" dirty="0" smtClean="0"/>
              <a:t>We generate C and compile to RISC-V binaries to run on PEX.</a:t>
            </a:r>
          </a:p>
          <a:p>
            <a:pPr lvl="1"/>
            <a:r>
              <a:rPr lang="en-US" dirty="0" smtClean="0"/>
              <a:t>Lots of room left to optimize.</a:t>
            </a:r>
          </a:p>
          <a:p>
            <a:pPr lvl="1"/>
            <a:endParaRPr lang="en-US" dirty="0"/>
          </a:p>
          <a:p>
            <a:r>
              <a:rPr lang="en-US" dirty="0" smtClean="0"/>
              <a:t>Language has formal operational semantics.</a:t>
            </a:r>
          </a:p>
          <a:p>
            <a:pPr lvl="1"/>
            <a:r>
              <a:rPr lang="en-US" dirty="0" smtClean="0"/>
              <a:t>Future goal: prove implementation correct.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092" y="3609318"/>
            <a:ext cx="1171039" cy="82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68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014" y="2944004"/>
            <a:ext cx="8931986" cy="62761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3</a:t>
            </a:r>
            <a:r>
              <a:rPr lang="en-US" dirty="0" smtClean="0"/>
              <a:t>) Active research in policy language design and verification.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90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C-level Policy Language </a:t>
            </a:r>
            <a:br>
              <a:rPr lang="en-US" sz="2400" dirty="0" smtClean="0"/>
            </a:br>
            <a:r>
              <a:rPr lang="en-US" sz="2400" dirty="0" smtClean="0"/>
              <a:t>(Andrew Tolmach @ Portland State) 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Lift expression of policies from machine-level instructions to C constructs.</a:t>
            </a:r>
          </a:p>
          <a:p>
            <a:endParaRPr lang="en-US" dirty="0" smtClean="0"/>
          </a:p>
          <a:p>
            <a:r>
              <a:rPr lang="en-US" dirty="0" smtClean="0"/>
              <a:t>Policies are expressed as constraints “on the side” on a per-project basis (minimal modification to programs themselves).</a:t>
            </a:r>
          </a:p>
          <a:p>
            <a:endParaRPr lang="en-US" dirty="0" smtClean="0"/>
          </a:p>
          <a:p>
            <a:r>
              <a:rPr lang="en-US" dirty="0" smtClean="0"/>
              <a:t>We modify a C compiler to generate tagged machine code that enforces the policies on PIPE hardware.</a:t>
            </a:r>
          </a:p>
          <a:p>
            <a:endParaRPr lang="en-US" dirty="0" smtClean="0"/>
          </a:p>
          <a:p>
            <a:r>
              <a:rPr lang="en-US" dirty="0" smtClean="0"/>
              <a:t>Suitable for policies that are not already “built in” to C, including IFC, compartmentalization, memory safety.</a:t>
            </a:r>
          </a:p>
          <a:p>
            <a:endParaRPr lang="en-US" dirty="0" smtClean="0"/>
          </a:p>
          <a:p>
            <a:r>
              <a:rPr lang="en-US" dirty="0" smtClean="0"/>
              <a:t>Formally, we enrich C semantics to enforce policies, and can (potentially) prove that compiler preserves enforcement.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10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Property-Based Random Testing for Micropolicies</a:t>
            </a:r>
            <a:br>
              <a:rPr lang="en-US" sz="2400" dirty="0" smtClean="0"/>
            </a:br>
            <a:r>
              <a:rPr lang="en-US" sz="2400" dirty="0" smtClean="0"/>
              <a:t>(Benjamin Pierce @ U Penn)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930672" y="1190198"/>
            <a:ext cx="6671131" cy="4927246"/>
          </a:xfrm>
        </p:spPr>
        <p:txBody>
          <a:bodyPr/>
          <a:lstStyle/>
          <a:p>
            <a:r>
              <a:rPr lang="en-US" sz="2000" b="1" dirty="0" smtClean="0"/>
              <a:t>Background</a:t>
            </a:r>
            <a:r>
              <a:rPr lang="en-US" sz="2000" dirty="0" smtClean="0"/>
              <a:t>: </a:t>
            </a:r>
            <a:r>
              <a:rPr lang="en-US" sz="2000" i="1" dirty="0" err="1" smtClean="0"/>
              <a:t>QuickCheck</a:t>
            </a:r>
            <a:r>
              <a:rPr lang="en-US" sz="2000" dirty="0" smtClean="0"/>
              <a:t> automated testing framework.</a:t>
            </a:r>
          </a:p>
          <a:p>
            <a:pPr lvl="1"/>
            <a:r>
              <a:rPr lang="en-US" sz="1800" dirty="0" smtClean="0"/>
              <a:t>User states a </a:t>
            </a:r>
            <a:r>
              <a:rPr lang="en-US" sz="1800" i="1" dirty="0" smtClean="0"/>
              <a:t>property</a:t>
            </a:r>
            <a:r>
              <a:rPr lang="en-US" sz="1800" dirty="0" smtClean="0"/>
              <a:t> that code should have, </a:t>
            </a:r>
            <a:r>
              <a:rPr lang="en-US" sz="1800" dirty="0" err="1" smtClean="0"/>
              <a:t>QuickCheck</a:t>
            </a:r>
            <a:r>
              <a:rPr lang="en-US" sz="1800" dirty="0" smtClean="0"/>
              <a:t> generates random test cases.</a:t>
            </a:r>
          </a:p>
          <a:p>
            <a:pPr lvl="1"/>
            <a:endParaRPr lang="en-US" sz="2000" dirty="0" smtClean="0"/>
          </a:p>
          <a:p>
            <a:r>
              <a:rPr lang="en-US" sz="2000" i="1" dirty="0" err="1" smtClean="0"/>
              <a:t>QuickChick</a:t>
            </a:r>
            <a:r>
              <a:rPr lang="en-US" sz="2000" dirty="0" smtClean="0"/>
              <a:t> is verified </a:t>
            </a:r>
            <a:r>
              <a:rPr lang="en-US" sz="2000" dirty="0" err="1" smtClean="0"/>
              <a:t>QuickCheck</a:t>
            </a:r>
            <a:r>
              <a:rPr lang="en-US" sz="2000" dirty="0" smtClean="0"/>
              <a:t> for Coq.</a:t>
            </a:r>
          </a:p>
          <a:p>
            <a:pPr lvl="1"/>
            <a:r>
              <a:rPr lang="en-US" sz="1800" dirty="0" smtClean="0"/>
              <a:t>Existing work by Hritcu, Pierce, and others.</a:t>
            </a:r>
          </a:p>
          <a:p>
            <a:pPr lvl="1"/>
            <a:r>
              <a:rPr lang="en-US" sz="1800" dirty="0" smtClean="0"/>
              <a:t>Previously used for checking IFC properties.</a:t>
            </a:r>
          </a:p>
          <a:p>
            <a:pPr lvl="1"/>
            <a:endParaRPr lang="en-US" sz="2000" dirty="0"/>
          </a:p>
          <a:p>
            <a:r>
              <a:rPr lang="en-US" sz="2000" b="1" dirty="0"/>
              <a:t>Research Goal:</a:t>
            </a:r>
            <a:r>
              <a:rPr lang="en-US" sz="2000" dirty="0"/>
              <a:t>  Apply </a:t>
            </a:r>
            <a:r>
              <a:rPr lang="en-US" sz="2000" dirty="0" err="1"/>
              <a:t>QuickChick</a:t>
            </a:r>
            <a:r>
              <a:rPr lang="en-US" sz="2000" dirty="0"/>
              <a:t> to rapidly test micropolicies.</a:t>
            </a:r>
          </a:p>
          <a:p>
            <a:pPr lvl="1"/>
            <a:r>
              <a:rPr lang="en-US" sz="1800" dirty="0"/>
              <a:t>Observation: Essential to test before attempting a proof.</a:t>
            </a:r>
          </a:p>
          <a:p>
            <a:pPr marL="301752" lvl="1" indent="0">
              <a:buNone/>
            </a:pPr>
            <a:endParaRPr lang="en-US" sz="2000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806" y="5408339"/>
            <a:ext cx="2072861" cy="86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55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QuickChick</a:t>
            </a:r>
            <a:r>
              <a:rPr lang="en-US" sz="2800" dirty="0" smtClean="0"/>
              <a:t> for Micropolicies First Steps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Components defined in Coq:</a:t>
            </a:r>
          </a:p>
          <a:p>
            <a:pPr lvl="1"/>
            <a:r>
              <a:rPr lang="en-US" dirty="0" smtClean="0"/>
              <a:t>Simple tagged RISC machine.</a:t>
            </a:r>
          </a:p>
          <a:p>
            <a:pPr lvl="1"/>
            <a:r>
              <a:rPr lang="en-US" dirty="0" smtClean="0"/>
              <a:t>Memory safety and stack safety policies.</a:t>
            </a:r>
          </a:p>
          <a:p>
            <a:pPr lvl="1"/>
            <a:r>
              <a:rPr lang="en-US" dirty="0" smtClean="0"/>
              <a:t>Properties to check: noninterference.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Memory safety noninterference property:</a:t>
            </a:r>
          </a:p>
          <a:p>
            <a:pPr lvl="1"/>
            <a:r>
              <a:rPr lang="en-US" dirty="0" smtClean="0"/>
              <a:t>For any program </a:t>
            </a:r>
            <a:r>
              <a:rPr lang="en-US" i="1" dirty="0" smtClean="0"/>
              <a:t>p</a:t>
            </a:r>
            <a:r>
              <a:rPr lang="en-US" dirty="0" smtClean="0"/>
              <a:t>, and memory states </a:t>
            </a:r>
            <a:r>
              <a:rPr lang="en-US" i="1" dirty="0" smtClean="0"/>
              <a:t>s1 </a:t>
            </a:r>
            <a:r>
              <a:rPr lang="en-US" dirty="0" smtClean="0"/>
              <a:t>and </a:t>
            </a:r>
            <a:r>
              <a:rPr lang="en-US" i="1" dirty="0" smtClean="0"/>
              <a:t>s2</a:t>
            </a:r>
            <a:r>
              <a:rPr lang="en-US" b="1" i="1" dirty="0" smtClean="0"/>
              <a:t>.</a:t>
            </a:r>
          </a:p>
          <a:p>
            <a:pPr lvl="1"/>
            <a:r>
              <a:rPr lang="en-US" dirty="0" smtClean="0"/>
              <a:t>Assume the “reachable” portions of </a:t>
            </a:r>
            <a:r>
              <a:rPr lang="en-US" i="1" dirty="0" smtClean="0"/>
              <a:t>s1</a:t>
            </a:r>
            <a:r>
              <a:rPr lang="en-US" dirty="0" smtClean="0"/>
              <a:t> and </a:t>
            </a:r>
            <a:r>
              <a:rPr lang="en-US" i="1" dirty="0" smtClean="0"/>
              <a:t>s2 </a:t>
            </a:r>
            <a:r>
              <a:rPr lang="en-US" dirty="0" smtClean="0"/>
              <a:t>are identical.</a:t>
            </a:r>
          </a:p>
          <a:p>
            <a:pPr lvl="1"/>
            <a:r>
              <a:rPr lang="en-US" dirty="0" smtClean="0"/>
              <a:t>Then, if </a:t>
            </a:r>
            <a:r>
              <a:rPr lang="en-US" i="1" dirty="0" smtClean="0"/>
              <a:t>p</a:t>
            </a:r>
            <a:r>
              <a:rPr lang="en-US" dirty="0" smtClean="0"/>
              <a:t> obeys the policy, it should produce states </a:t>
            </a:r>
            <a:r>
              <a:rPr lang="en-US" i="1" dirty="0" smtClean="0"/>
              <a:t>s1</a:t>
            </a:r>
            <a:r>
              <a:rPr lang="en-US" dirty="0" smtClean="0"/>
              <a:t>’</a:t>
            </a:r>
            <a:r>
              <a:rPr lang="en-US" i="1" dirty="0" smtClean="0"/>
              <a:t> </a:t>
            </a:r>
            <a:r>
              <a:rPr lang="en-US" dirty="0" smtClean="0"/>
              <a:t>and </a:t>
            </a:r>
            <a:r>
              <a:rPr lang="en-US" i="1" dirty="0" smtClean="0"/>
              <a:t>s2’</a:t>
            </a:r>
            <a:r>
              <a:rPr lang="en-US" dirty="0" smtClean="0"/>
              <a:t> that have identical reachable portions.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Testing framework generates random programs that exercise policy.</a:t>
            </a:r>
          </a:p>
          <a:p>
            <a:r>
              <a:rPr lang="en-US" dirty="0" smtClean="0"/>
              <a:t>Also checks that buggy policy variants (“mutants”) violate property.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19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Compartmentalization via PIPE</a:t>
            </a:r>
            <a:br>
              <a:rPr lang="en-US" sz="2400" dirty="0"/>
            </a:br>
            <a:r>
              <a:rPr lang="en-US" sz="2400" dirty="0"/>
              <a:t>(Catalin Hritcu @ INRIA)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Intuitively, compartmentalization is a general mitigation mechanism.</a:t>
            </a:r>
          </a:p>
          <a:p>
            <a:pPr lvl="1"/>
            <a:r>
              <a:rPr lang="en-US" dirty="0"/>
              <a:t>An “insecure” component should not “affect” other components.</a:t>
            </a:r>
          </a:p>
          <a:p>
            <a:pPr lvl="1"/>
            <a:endParaRPr lang="en-US" dirty="0"/>
          </a:p>
          <a:p>
            <a:r>
              <a:rPr lang="en-US" dirty="0"/>
              <a:t>There are many different ways to make this precise</a:t>
            </a:r>
            <a:r>
              <a:rPr lang="en-US" dirty="0" smtClean="0"/>
              <a:t>!</a:t>
            </a:r>
          </a:p>
          <a:p>
            <a:endParaRPr lang="en-US" dirty="0"/>
          </a:p>
        </p:txBody>
      </p:sp>
      <p:pic>
        <p:nvPicPr>
          <p:cNvPr id="75" name="Picture 7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476" y="2818041"/>
            <a:ext cx="4402534" cy="3119868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930673" y="2638506"/>
            <a:ext cx="3409803" cy="3226393"/>
          </a:xfrm>
          <a:prstGeom prst="rect">
            <a:avLst/>
          </a:prstGeom>
        </p:spPr>
        <p:txBody>
          <a:bodyPr vert="horz" lIns="0"/>
          <a:lstStyle>
            <a:lvl1pPr marL="173736" indent="-173736" algn="l" defTabSz="457200" rtl="0" eaLnBrk="1" latinLnBrk="0" hangingPunct="1">
              <a:spcBef>
                <a:spcPts val="600"/>
              </a:spcBef>
              <a:buClr>
                <a:srgbClr val="FF461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01168" algn="l" defTabSz="457200" rtl="0" eaLnBrk="1" latinLnBrk="0" hangingPunct="1">
              <a:spcBef>
                <a:spcPts val="600"/>
              </a:spcBef>
              <a:buClr>
                <a:srgbClr val="FF4612"/>
              </a:buClr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137160" algn="l" defTabSz="457200" rtl="0" eaLnBrk="1" latinLnBrk="0" hangingPunct="1">
              <a:spcBef>
                <a:spcPts val="600"/>
              </a:spcBef>
              <a:buClr>
                <a:srgbClr val="FF4612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F4612"/>
              </a:buClr>
              <a:buFont typeface="Arial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FF4612"/>
              </a:buClr>
              <a:buFont typeface="Arial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r>
              <a:rPr lang="en-US" dirty="0" smtClean="0"/>
              <a:t>One option: </a:t>
            </a:r>
            <a:r>
              <a:rPr lang="en-US" i="1" dirty="0" smtClean="0"/>
              <a:t>dynamic compromise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Details in “When Good Components Go Bad”.  </a:t>
            </a:r>
            <a:r>
              <a:rPr lang="en-US" dirty="0" err="1" smtClean="0"/>
              <a:t>Fachini</a:t>
            </a:r>
            <a:r>
              <a:rPr lang="en-US" dirty="0" smtClean="0"/>
              <a:t>, </a:t>
            </a:r>
            <a:r>
              <a:rPr lang="en-US" dirty="0" err="1" smtClean="0"/>
              <a:t>Stronati</a:t>
            </a:r>
            <a:r>
              <a:rPr lang="en-US" dirty="0" smtClean="0"/>
              <a:t>, Hritcu, et al.  CCS 2018.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57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Future </a:t>
            </a:r>
            <a:r>
              <a:rPr lang="en-US" kern="0" dirty="0" smtClean="0">
                <a:solidFill>
                  <a:prstClr val="black"/>
                </a:solidFill>
                <a:latin typeface="+mn-lt"/>
              </a:rPr>
              <a:t>μ-</a:t>
            </a:r>
            <a:r>
              <a:rPr lang="en-US" dirty="0" smtClean="0">
                <a:latin typeface="+mn-lt"/>
              </a:rPr>
              <a:t>Policy</a:t>
            </a:r>
            <a:r>
              <a:rPr lang="en-US" dirty="0" smtClean="0"/>
              <a:t> Verification Tools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2E5815-A8B8-3248-99F0-470F41FB048B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28" name="Data 20"/>
          <p:cNvSpPr/>
          <p:nvPr/>
        </p:nvSpPr>
        <p:spPr>
          <a:xfrm>
            <a:off x="1595862" y="2824556"/>
            <a:ext cx="1594143" cy="390280"/>
          </a:xfrm>
          <a:prstGeom prst="flowChartInputOutput">
            <a:avLst/>
          </a:prstGeom>
          <a:solidFill>
            <a:srgbClr val="E7E6E6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Control-Flow Integrity</a:t>
            </a:r>
          </a:p>
        </p:txBody>
      </p:sp>
      <p:sp>
        <p:nvSpPr>
          <p:cNvPr id="29" name="Data 21"/>
          <p:cNvSpPr/>
          <p:nvPr/>
        </p:nvSpPr>
        <p:spPr>
          <a:xfrm>
            <a:off x="1595862" y="3200015"/>
            <a:ext cx="1594143" cy="390280"/>
          </a:xfrm>
          <a:prstGeom prst="flowChartInputOutput">
            <a:avLst/>
          </a:prstGeom>
          <a:solidFill>
            <a:srgbClr val="E7E6E6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Heap memory safety</a:t>
            </a:r>
          </a:p>
        </p:txBody>
      </p:sp>
      <p:sp>
        <p:nvSpPr>
          <p:cNvPr id="30" name="Data 22"/>
          <p:cNvSpPr/>
          <p:nvPr/>
        </p:nvSpPr>
        <p:spPr>
          <a:xfrm>
            <a:off x="1595862" y="3575474"/>
            <a:ext cx="1594143" cy="390280"/>
          </a:xfrm>
          <a:prstGeom prst="flowChartInputOutput">
            <a:avLst/>
          </a:prstGeom>
          <a:solidFill>
            <a:srgbClr val="E7E6E6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Stack safety</a:t>
            </a:r>
          </a:p>
        </p:txBody>
      </p:sp>
      <p:sp>
        <p:nvSpPr>
          <p:cNvPr id="31" name="Data 23"/>
          <p:cNvSpPr/>
          <p:nvPr/>
        </p:nvSpPr>
        <p:spPr>
          <a:xfrm>
            <a:off x="1595862" y="3950933"/>
            <a:ext cx="1594143" cy="390280"/>
          </a:xfrm>
          <a:prstGeom prst="flowChartInputOutput">
            <a:avLst/>
          </a:prstGeom>
          <a:solidFill>
            <a:srgbClr val="E7E6E6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Taint tracking</a:t>
            </a:r>
          </a:p>
        </p:txBody>
      </p:sp>
      <p:sp>
        <p:nvSpPr>
          <p:cNvPr id="32" name="Data 24"/>
          <p:cNvSpPr/>
          <p:nvPr/>
        </p:nvSpPr>
        <p:spPr>
          <a:xfrm>
            <a:off x="1595862" y="4326393"/>
            <a:ext cx="1594143" cy="390280"/>
          </a:xfrm>
          <a:prstGeom prst="flowChartInputOutput">
            <a:avLst/>
          </a:prstGeom>
          <a:solidFill>
            <a:srgbClr val="E7E6E6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Other CWE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1496380" y="1852147"/>
            <a:ext cx="1779355" cy="3016410"/>
          </a:xfrm>
          <a:prstGeom prst="roundRect">
            <a:avLst/>
          </a:prstGeom>
          <a:noFill/>
          <a:ln w="25400" cap="flat" cmpd="sng" algn="ctr">
            <a:solidFill>
              <a:srgbClr val="70AD47"/>
            </a:solidFill>
            <a:prstDash val="sysDash"/>
            <a:miter lim="800000"/>
          </a:ln>
          <a:effectLst/>
        </p:spPr>
        <p:txBody>
          <a:bodyPr lIns="0" tIns="0" rIns="0" bIns="0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Installed</a:t>
            </a:r>
            <a:b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μ-policies</a:t>
            </a:r>
            <a:b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(Policy DSL)</a:t>
            </a:r>
          </a:p>
        </p:txBody>
      </p:sp>
      <p:cxnSp>
        <p:nvCxnSpPr>
          <p:cNvPr id="34" name="Curved Connector 33"/>
          <p:cNvCxnSpPr>
            <a:stCxn id="40" idx="3"/>
            <a:endCxn id="28" idx="1"/>
          </p:cNvCxnSpPr>
          <p:nvPr/>
        </p:nvCxnSpPr>
        <p:spPr>
          <a:xfrm flipV="1">
            <a:off x="3275735" y="2824556"/>
            <a:ext cx="905870" cy="535796"/>
          </a:xfrm>
          <a:prstGeom prst="curvedConnector3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35" name="Curved Connector 34"/>
          <p:cNvCxnSpPr>
            <a:stCxn id="40" idx="3"/>
          </p:cNvCxnSpPr>
          <p:nvPr/>
        </p:nvCxnSpPr>
        <p:spPr>
          <a:xfrm>
            <a:off x="3275735" y="3360352"/>
            <a:ext cx="964669" cy="1368481"/>
          </a:xfrm>
          <a:prstGeom prst="curvedConnector3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  <a:miter lim="800000"/>
            <a:tailEnd type="arrow"/>
          </a:ln>
          <a:effectLst/>
        </p:spPr>
      </p:cxnSp>
      <p:sp>
        <p:nvSpPr>
          <p:cNvPr id="36" name="Rounded Rectangle 35"/>
          <p:cNvSpPr/>
          <p:nvPr/>
        </p:nvSpPr>
        <p:spPr>
          <a:xfrm>
            <a:off x="4240404" y="4425340"/>
            <a:ext cx="1501537" cy="606986"/>
          </a:xfrm>
          <a:prstGeom prst="roundRect">
            <a:avLst/>
          </a:prstGeom>
          <a:solidFill>
            <a:srgbClr val="4472C4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Policy Compiler</a:t>
            </a:r>
          </a:p>
        </p:txBody>
      </p:sp>
      <p:sp>
        <p:nvSpPr>
          <p:cNvPr id="37" name="Data 8"/>
          <p:cNvSpPr/>
          <p:nvPr/>
        </p:nvSpPr>
        <p:spPr>
          <a:xfrm>
            <a:off x="3919590" y="3373769"/>
            <a:ext cx="2143164" cy="598329"/>
          </a:xfrm>
          <a:prstGeom prst="flowChartInputOutput">
            <a:avLst/>
          </a:prstGeom>
          <a:solidFill>
            <a:srgbClr val="E7E6E6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Policy DSL Semantics</a:t>
            </a:r>
          </a:p>
        </p:txBody>
      </p:sp>
      <p:cxnSp>
        <p:nvCxnSpPr>
          <p:cNvPr id="38" name="Straight Arrow Connector 37"/>
          <p:cNvCxnSpPr>
            <a:stCxn id="44" idx="4"/>
          </p:cNvCxnSpPr>
          <p:nvPr/>
        </p:nvCxnSpPr>
        <p:spPr>
          <a:xfrm>
            <a:off x="4991172" y="3972098"/>
            <a:ext cx="1" cy="453242"/>
          </a:xfrm>
          <a:prstGeom prst="straightConnector1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  <a:miter lim="800000"/>
            <a:tailEnd type="arrow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5047714" y="3977323"/>
            <a:ext cx="1005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400" dirty="0" smtClean="0">
                <a:solidFill>
                  <a:prstClr val="black"/>
                </a:solidFill>
                <a:latin typeface="Calibri" panose="020F0502020204030204"/>
              </a:rPr>
              <a:t>Generates </a:t>
            </a:r>
            <a:br>
              <a:rPr lang="en-US" sz="1400" dirty="0" smtClean="0">
                <a:solidFill>
                  <a:prstClr val="black"/>
                </a:solidFill>
                <a:latin typeface="Calibri" panose="020F0502020204030204"/>
              </a:rPr>
            </a:br>
            <a:r>
              <a:rPr lang="en-US" sz="1400" dirty="0" smtClean="0">
                <a:solidFill>
                  <a:prstClr val="black"/>
                </a:solidFill>
                <a:latin typeface="Calibri" panose="020F0502020204030204"/>
              </a:rPr>
              <a:t>or Verifies</a:t>
            </a:r>
            <a:endParaRPr lang="en-US"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0" name="Data 11"/>
          <p:cNvSpPr/>
          <p:nvPr/>
        </p:nvSpPr>
        <p:spPr>
          <a:xfrm>
            <a:off x="3582241" y="1462032"/>
            <a:ext cx="2817863" cy="772619"/>
          </a:xfrm>
          <a:prstGeom prst="flowChartInputOutput">
            <a:avLst/>
          </a:prstGeom>
          <a:solidFill>
            <a:srgbClr val="E7E6E6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High-level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security, safety and correctness properties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4181605" y="2521063"/>
            <a:ext cx="1619134" cy="606986"/>
          </a:xfrm>
          <a:prstGeom prst="roundRect">
            <a:avLst/>
          </a:prstGeom>
          <a:solidFill>
            <a:srgbClr val="4472C4"/>
          </a:solidFill>
          <a:ln w="635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refines(1,2)?</a:t>
            </a:r>
          </a:p>
        </p:txBody>
      </p:sp>
      <p:cxnSp>
        <p:nvCxnSpPr>
          <p:cNvPr id="42" name="Straight Arrow Connector 41"/>
          <p:cNvCxnSpPr>
            <a:endCxn id="28" idx="0"/>
          </p:cNvCxnSpPr>
          <p:nvPr/>
        </p:nvCxnSpPr>
        <p:spPr>
          <a:xfrm flipH="1">
            <a:off x="4991172" y="2234651"/>
            <a:ext cx="1" cy="286412"/>
          </a:xfrm>
          <a:prstGeom prst="straightConnector1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  <a:miter lim="800000"/>
            <a:tailEnd type="arrow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6446601" y="2639890"/>
            <a:ext cx="611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  <a:latin typeface="Calibri" panose="020F0502020204030204"/>
              </a:rPr>
              <a:t>OK?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44" name="Straight Arrow Connector 43"/>
          <p:cNvCxnSpPr>
            <a:stCxn id="28" idx="3"/>
          </p:cNvCxnSpPr>
          <p:nvPr/>
        </p:nvCxnSpPr>
        <p:spPr>
          <a:xfrm>
            <a:off x="5800739" y="2824556"/>
            <a:ext cx="599365" cy="0"/>
          </a:xfrm>
          <a:prstGeom prst="straightConnector1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45" name="Straight Arrow Connector 44"/>
          <p:cNvCxnSpPr>
            <a:stCxn id="44" idx="1"/>
            <a:endCxn id="28" idx="2"/>
          </p:cNvCxnSpPr>
          <p:nvPr/>
        </p:nvCxnSpPr>
        <p:spPr>
          <a:xfrm flipV="1">
            <a:off x="4991172" y="3128049"/>
            <a:ext cx="0" cy="245720"/>
          </a:xfrm>
          <a:prstGeom prst="straightConnector1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  <a:miter lim="800000"/>
            <a:tailEnd type="arrow"/>
          </a:ln>
          <a:effectLst/>
        </p:spPr>
      </p:cxnSp>
      <p:sp>
        <p:nvSpPr>
          <p:cNvPr id="46" name="Data 17"/>
          <p:cNvSpPr/>
          <p:nvPr/>
        </p:nvSpPr>
        <p:spPr>
          <a:xfrm>
            <a:off x="3919590" y="5361146"/>
            <a:ext cx="2143164" cy="620371"/>
          </a:xfrm>
          <a:prstGeom prst="flowChartInputOutput">
            <a:avLst/>
          </a:prstGeom>
          <a:solidFill>
            <a:srgbClr val="E7E6E6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Composed Policy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(RISC-V binary)</a:t>
            </a:r>
          </a:p>
        </p:txBody>
      </p:sp>
      <p:cxnSp>
        <p:nvCxnSpPr>
          <p:cNvPr id="47" name="Straight Arrow Connector 46"/>
          <p:cNvCxnSpPr>
            <a:stCxn id="43" idx="2"/>
          </p:cNvCxnSpPr>
          <p:nvPr/>
        </p:nvCxnSpPr>
        <p:spPr>
          <a:xfrm flipH="1">
            <a:off x="4991172" y="5032326"/>
            <a:ext cx="1" cy="328820"/>
          </a:xfrm>
          <a:prstGeom prst="straightConnector1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  <a:miter lim="800000"/>
            <a:tailEnd type="arrow"/>
          </a:ln>
          <a:effectLst/>
        </p:spPr>
      </p:cxnSp>
      <p:sp>
        <p:nvSpPr>
          <p:cNvPr id="48" name="TextBox 47"/>
          <p:cNvSpPr txBox="1"/>
          <p:nvPr/>
        </p:nvSpPr>
        <p:spPr>
          <a:xfrm>
            <a:off x="3480664" y="27303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  <a:latin typeface="Calibri" panose="020F0502020204030204"/>
              </a:rPr>
              <a:t>1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037238" y="22017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5824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2E5815-A8B8-3248-99F0-470F41FB048B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Summary:</a:t>
            </a:r>
          </a:p>
          <a:p>
            <a:pPr lvl="1"/>
            <a:r>
              <a:rPr lang="en-US" dirty="0" smtClean="0"/>
              <a:t>Configurable hardware mechanisms (like tagged architectures) can provide powerful, evolving security features.</a:t>
            </a:r>
          </a:p>
          <a:p>
            <a:pPr lvl="1"/>
            <a:r>
              <a:rPr lang="en-US" dirty="0" smtClean="0"/>
              <a:t>DSLs can make security policies easier to write and trust.</a:t>
            </a:r>
            <a:endParaRPr lang="en-US" dirty="0"/>
          </a:p>
          <a:p>
            <a:pPr lvl="1"/>
            <a:r>
              <a:rPr lang="en-US" dirty="0" smtClean="0"/>
              <a:t>There is lots of room left for interesting research in this area.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0" indent="-27432" algn="ctr">
              <a:buNone/>
            </a:pPr>
            <a:r>
              <a:rPr lang="en-US" sz="3200" dirty="0" smtClean="0"/>
              <a:t>Thanks!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4478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DARPA SSITH/HOPE Team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2591254" y="1215415"/>
            <a:ext cx="3478250" cy="1200329"/>
            <a:chOff x="1095302" y="1917132"/>
            <a:chExt cx="4147526" cy="1200329"/>
          </a:xfrm>
          <a:solidFill>
            <a:schemeClr val="bg2"/>
          </a:solidFill>
        </p:grpSpPr>
        <p:sp>
          <p:nvSpPr>
            <p:cNvPr id="20" name="TextBox 19"/>
            <p:cNvSpPr txBox="1"/>
            <p:nvPr/>
          </p:nvSpPr>
          <p:spPr>
            <a:xfrm>
              <a:off x="1095302" y="1917132"/>
              <a:ext cx="4147526" cy="1200329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dirty="0">
                <a:latin typeface="Calibri" panose="020F0502020204030204" pitchFamily="34" charset="0"/>
              </a:endParaRPr>
            </a:p>
            <a:p>
              <a:pPr algn="ctr"/>
              <a:endParaRPr lang="en-US" dirty="0">
                <a:latin typeface="Calibri" panose="020F0502020204030204" pitchFamily="34" charset="0"/>
              </a:endParaRPr>
            </a:p>
            <a:p>
              <a:pPr algn="ctr"/>
              <a:r>
                <a:rPr lang="en-US" dirty="0" smtClean="0">
                  <a:latin typeface="Calibri" panose="020F0502020204030204" pitchFamily="34" charset="0"/>
                </a:rPr>
                <a:t>Arun </a:t>
              </a:r>
              <a:r>
                <a:rPr lang="en-US" dirty="0">
                  <a:latin typeface="Calibri" panose="020F0502020204030204" pitchFamily="34" charset="0"/>
                </a:rPr>
                <a:t>Thomas, Chris </a:t>
              </a:r>
              <a:r>
                <a:rPr lang="en-US" dirty="0" smtClean="0">
                  <a:latin typeface="Calibri" panose="020F0502020204030204" pitchFamily="34" charset="0"/>
                </a:rPr>
                <a:t>Casinghino, Arch Owen, Curtis </a:t>
              </a:r>
              <a:r>
                <a:rPr lang="en-US" dirty="0">
                  <a:latin typeface="Calibri" panose="020F0502020204030204" pitchFamily="34" charset="0"/>
                </a:rPr>
                <a:t>Walker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48398" y="1992412"/>
              <a:ext cx="2133599" cy="252271"/>
            </a:xfrm>
            <a:prstGeom prst="rect">
              <a:avLst/>
            </a:prstGeom>
            <a:grpFill/>
          </p:spPr>
        </p:pic>
      </p:grpSp>
      <p:sp>
        <p:nvSpPr>
          <p:cNvPr id="23" name="TextBox 22"/>
          <p:cNvSpPr txBox="1"/>
          <p:nvPr/>
        </p:nvSpPr>
        <p:spPr>
          <a:xfrm>
            <a:off x="545017" y="4846538"/>
            <a:ext cx="2140937" cy="1200329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 smtClean="0">
                <a:latin typeface="Calibri" panose="020F0502020204030204" pitchFamily="34" charset="0"/>
              </a:rPr>
              <a:t>Dover Microsystems</a:t>
            </a:r>
            <a:endParaRPr lang="en-US" b="1" dirty="0">
              <a:latin typeface="Calibri" panose="020F0502020204030204" pitchFamily="34" charset="0"/>
            </a:endParaRPr>
          </a:p>
          <a:p>
            <a:pPr algn="ctr"/>
            <a:endParaRPr lang="en-US" dirty="0">
              <a:latin typeface="Calibri" panose="020F0502020204030204" pitchFamily="34" charset="0"/>
            </a:endParaRPr>
          </a:p>
          <a:p>
            <a:pPr algn="ctr"/>
            <a:r>
              <a:rPr lang="en-US" dirty="0" smtClean="0">
                <a:latin typeface="Calibri" panose="020F0502020204030204" pitchFamily="34" charset="0"/>
              </a:rPr>
              <a:t>Greg Sullivan</a:t>
            </a:r>
          </a:p>
          <a:p>
            <a:pPr algn="ctr"/>
            <a:r>
              <a:rPr lang="en-US" dirty="0" smtClean="0">
                <a:latin typeface="Calibri" panose="020F0502020204030204" pitchFamily="34" charset="0"/>
              </a:rPr>
              <a:t>Andrew Sutherland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98598" y="4846538"/>
            <a:ext cx="2140937" cy="1200329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 err="1" smtClean="0">
                <a:latin typeface="Calibri" panose="020F0502020204030204" pitchFamily="34" charset="0"/>
              </a:rPr>
              <a:t>Dornerworks</a:t>
            </a:r>
            <a:endParaRPr lang="en-US" b="1" dirty="0">
              <a:latin typeface="Calibri" panose="020F0502020204030204" pitchFamily="34" charset="0"/>
            </a:endParaRPr>
          </a:p>
          <a:p>
            <a:pPr algn="ctr"/>
            <a:endParaRPr lang="en-US" dirty="0">
              <a:latin typeface="Calibri" panose="020F0502020204030204" pitchFamily="34" charset="0"/>
            </a:endParaRPr>
          </a:p>
          <a:p>
            <a:pPr algn="ctr"/>
            <a:r>
              <a:rPr lang="en-US" dirty="0" smtClean="0">
                <a:latin typeface="Calibri" panose="020F0502020204030204" pitchFamily="34" charset="0"/>
              </a:rPr>
              <a:t>Nathan Studer</a:t>
            </a:r>
          </a:p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157987" y="2928719"/>
            <a:ext cx="2122230" cy="1200329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 smtClean="0">
                <a:latin typeface="Calibri" panose="020F0502020204030204" pitchFamily="34" charset="0"/>
              </a:rPr>
              <a:t>Portland State</a:t>
            </a:r>
            <a:endParaRPr lang="en-US" b="1" dirty="0">
              <a:latin typeface="Calibri" panose="020F0502020204030204" pitchFamily="34" charset="0"/>
            </a:endParaRPr>
          </a:p>
          <a:p>
            <a:pPr algn="ctr"/>
            <a:endParaRPr lang="en-US" dirty="0">
              <a:latin typeface="Calibri" panose="020F0502020204030204" pitchFamily="34" charset="0"/>
            </a:endParaRPr>
          </a:p>
          <a:p>
            <a:pPr algn="ctr"/>
            <a:r>
              <a:rPr lang="en-US" dirty="0" smtClean="0">
                <a:latin typeface="Calibri" panose="020F0502020204030204" pitchFamily="34" charset="0"/>
              </a:rPr>
              <a:t>Andrew </a:t>
            </a:r>
            <a:r>
              <a:rPr lang="en-US" dirty="0" smtClean="0">
                <a:latin typeface="Calibri" panose="020F0502020204030204" pitchFamily="34" charset="0"/>
              </a:rPr>
              <a:t>Tolmach</a:t>
            </a:r>
          </a:p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55195" y="2928718"/>
            <a:ext cx="2140937" cy="1200329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 err="1" smtClean="0">
                <a:latin typeface="Calibri" panose="020F0502020204030204" pitchFamily="34" charset="0"/>
              </a:rPr>
              <a:t>UPenn</a:t>
            </a:r>
            <a:endParaRPr lang="en-US" b="1" dirty="0">
              <a:latin typeface="Calibri" panose="020F0502020204030204" pitchFamily="34" charset="0"/>
            </a:endParaRPr>
          </a:p>
          <a:p>
            <a:pPr algn="ctr"/>
            <a:endParaRPr lang="en-US" dirty="0">
              <a:latin typeface="Calibri" panose="020F0502020204030204" pitchFamily="34" charset="0"/>
            </a:endParaRPr>
          </a:p>
          <a:p>
            <a:pPr algn="ctr"/>
            <a:r>
              <a:rPr lang="en-US" dirty="0" smtClean="0">
                <a:latin typeface="Calibri" panose="020F0502020204030204" pitchFamily="34" charset="0"/>
              </a:rPr>
              <a:t>André </a:t>
            </a:r>
            <a:r>
              <a:rPr lang="en-US" dirty="0">
                <a:latin typeface="Calibri" panose="020F0502020204030204" pitchFamily="34" charset="0"/>
              </a:rPr>
              <a:t>DeHon</a:t>
            </a:r>
          </a:p>
          <a:p>
            <a:pPr algn="ctr"/>
            <a:r>
              <a:rPr lang="en-US" dirty="0">
                <a:latin typeface="Calibri" panose="020F0502020204030204" pitchFamily="34" charset="0"/>
              </a:rPr>
              <a:t>Benjamin Pierce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298598" y="2928719"/>
            <a:ext cx="2122230" cy="1200329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 smtClean="0">
                <a:latin typeface="Calibri" panose="020F0502020204030204" pitchFamily="34" charset="0"/>
              </a:rPr>
              <a:t>MIT</a:t>
            </a:r>
            <a:endParaRPr lang="en-US" b="1" dirty="0">
              <a:latin typeface="Calibri" panose="020F0502020204030204" pitchFamily="34" charset="0"/>
            </a:endParaRPr>
          </a:p>
          <a:p>
            <a:pPr algn="ctr"/>
            <a:endParaRPr lang="en-US" dirty="0">
              <a:latin typeface="Calibri" panose="020F0502020204030204" pitchFamily="34" charset="0"/>
            </a:endParaRPr>
          </a:p>
          <a:p>
            <a:pPr algn="ctr"/>
            <a:r>
              <a:rPr lang="en-US" dirty="0" smtClean="0">
                <a:latin typeface="Calibri" panose="020F0502020204030204" pitchFamily="34" charset="0"/>
              </a:rPr>
              <a:t>Howard </a:t>
            </a:r>
            <a:r>
              <a:rPr lang="en-US" dirty="0" smtClean="0">
                <a:latin typeface="Calibri" panose="020F0502020204030204" pitchFamily="34" charset="0"/>
              </a:rPr>
              <a:t>Shrobe</a:t>
            </a:r>
          </a:p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113905" y="4846538"/>
            <a:ext cx="2122230" cy="1200329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 smtClean="0">
                <a:latin typeface="Calibri" panose="020F0502020204030204" pitchFamily="34" charset="0"/>
              </a:rPr>
              <a:t>INRIA</a:t>
            </a:r>
            <a:endParaRPr lang="en-US" b="1" dirty="0">
              <a:latin typeface="Calibri" panose="020F0502020204030204" pitchFamily="34" charset="0"/>
            </a:endParaRPr>
          </a:p>
          <a:p>
            <a:pPr algn="ctr"/>
            <a:endParaRPr lang="en-US" dirty="0">
              <a:latin typeface="Calibri" panose="020F0502020204030204" pitchFamily="34" charset="0"/>
            </a:endParaRPr>
          </a:p>
          <a:p>
            <a:pPr algn="ctr"/>
            <a:r>
              <a:rPr lang="en-US" dirty="0" err="1" smtClean="0">
                <a:latin typeface="Calibri" panose="020F0502020204030204" pitchFamily="34" charset="0"/>
              </a:rPr>
              <a:t>Cătălin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Hriţcu</a:t>
            </a:r>
            <a:endParaRPr lang="en-US" dirty="0" smtClean="0">
              <a:latin typeface="Calibri" panose="020F0502020204030204" pitchFamily="34" charset="0"/>
            </a:endParaRPr>
          </a:p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95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014" y="2944004"/>
            <a:ext cx="8931986" cy="62761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1) What is “configurable hardware security”?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23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Problem: Hardware doesn’t adapt.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2E5815-A8B8-3248-99F0-470F41FB048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30672" y="1190198"/>
            <a:ext cx="7766050" cy="5027722"/>
          </a:xfrm>
        </p:spPr>
        <p:txBody>
          <a:bodyPr/>
          <a:lstStyle/>
          <a:p>
            <a:r>
              <a:rPr lang="en-US" sz="1800" dirty="0"/>
              <a:t>Software security models </a:t>
            </a:r>
            <a:r>
              <a:rPr lang="en-US" sz="1800" dirty="0" smtClean="0"/>
              <a:t>and attacker techniques change often.</a:t>
            </a:r>
            <a:endParaRPr lang="en-US" sz="1800" dirty="0"/>
          </a:p>
          <a:p>
            <a:endParaRPr lang="en-US" sz="1800" dirty="0"/>
          </a:p>
          <a:p>
            <a:r>
              <a:rPr lang="en-US" sz="1800" dirty="0" smtClean="0"/>
              <a:t>Hardware </a:t>
            </a:r>
            <a:r>
              <a:rPr lang="en-US" sz="1800" dirty="0"/>
              <a:t>can </a:t>
            </a:r>
            <a:r>
              <a:rPr lang="en-US" sz="1800" dirty="0" smtClean="0"/>
              <a:t>provide strong security guarantees for software.</a:t>
            </a:r>
          </a:p>
          <a:p>
            <a:endParaRPr lang="en-US" sz="1800" dirty="0"/>
          </a:p>
          <a:p>
            <a:r>
              <a:rPr lang="en-US" sz="1800" dirty="0" smtClean="0"/>
              <a:t>But today’s hardware security features defend against yesterday’s threats.</a:t>
            </a:r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r>
              <a:rPr lang="en-US" b="1" dirty="0" smtClean="0"/>
              <a:t>Solution</a:t>
            </a:r>
            <a:r>
              <a:rPr lang="en-US" dirty="0" smtClean="0"/>
              <a:t>: design hardware to enforce a </a:t>
            </a:r>
            <a:r>
              <a:rPr lang="en-US" i="1" dirty="0" smtClean="0"/>
              <a:t>configurable</a:t>
            </a:r>
            <a:r>
              <a:rPr lang="en-US" dirty="0" smtClean="0"/>
              <a:t> policy.</a:t>
            </a:r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="" xmlns:a16="http://schemas.microsoft.com/office/drawing/2014/main" id="{BBFC0B75-275A-964F-8384-5EB5B092AB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44212"/>
              </p:ext>
            </p:extLst>
          </p:nvPr>
        </p:nvGraphicFramePr>
        <p:xfrm>
          <a:off x="1146119" y="2869701"/>
          <a:ext cx="6853517" cy="1522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263C7D1-51E3-1648-9D22-D240D17A4F53}"/>
              </a:ext>
            </a:extLst>
          </p:cNvPr>
          <p:cNvSpPr txBox="1"/>
          <p:nvPr/>
        </p:nvSpPr>
        <p:spPr>
          <a:xfrm>
            <a:off x="2795822" y="3828621"/>
            <a:ext cx="32188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Recent Intel Security Feature Timeline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587" y="4994617"/>
            <a:ext cx="2354580" cy="156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7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Configurable security: Draper’s PIPE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2E5815-A8B8-3248-99F0-470F41FB048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/>
        </p:nvSpPr>
        <p:spPr>
          <a:xfrm>
            <a:off x="270447" y="1676400"/>
            <a:ext cx="3425253" cy="4284518"/>
          </a:xfrm>
          <a:prstGeom prst="rect">
            <a:avLst/>
          </a:prstGeom>
        </p:spPr>
        <p:txBody>
          <a:bodyPr vert="horz" lIns="0"/>
          <a:lstStyle>
            <a:lvl1pPr marL="173736" indent="-173736" algn="l" defTabSz="457200" rtl="0" eaLnBrk="1" latinLnBrk="0" hangingPunct="1">
              <a:spcBef>
                <a:spcPts val="600"/>
              </a:spcBef>
              <a:buClr>
                <a:srgbClr val="FF4612"/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01168" algn="l" defTabSz="457200" rtl="0" eaLnBrk="1" latinLnBrk="0" hangingPunct="1">
              <a:spcBef>
                <a:spcPts val="600"/>
              </a:spcBef>
              <a:buClr>
                <a:srgbClr val="FF4612"/>
              </a:buClr>
              <a:buFont typeface="Arial"/>
              <a:buChar char="–"/>
              <a:defRPr sz="16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137160" algn="l" defTabSz="457200" rtl="0" eaLnBrk="1" latinLnBrk="0" hangingPunct="1">
              <a:spcBef>
                <a:spcPts val="600"/>
              </a:spcBef>
              <a:buClr>
                <a:srgbClr val="FF4612"/>
              </a:buClr>
              <a:buFont typeface="Arial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F4612"/>
              </a:buClr>
              <a:buFont typeface="Arial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FF4612"/>
              </a:buClr>
              <a:buFont typeface="Arial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Programmable Metadata Tags</a:t>
            </a:r>
          </a:p>
          <a:p>
            <a:pPr lvl="1"/>
            <a:r>
              <a:rPr lang="en-US" dirty="0"/>
              <a:t>Each data word has a programmable tag.</a:t>
            </a:r>
          </a:p>
          <a:p>
            <a:pPr lvl="1"/>
            <a:r>
              <a:rPr lang="en-US" dirty="0"/>
              <a:t>Can’t be modified by user application.</a:t>
            </a:r>
          </a:p>
          <a:p>
            <a:r>
              <a:rPr lang="en-US" b="1" dirty="0"/>
              <a:t>Micro-policies</a:t>
            </a:r>
          </a:p>
          <a:p>
            <a:pPr lvl="1"/>
            <a:r>
              <a:rPr lang="en-US" dirty="0"/>
              <a:t>Define security, safety, or correctness requirements.</a:t>
            </a:r>
          </a:p>
          <a:p>
            <a:r>
              <a:rPr lang="en-US" b="1" dirty="0"/>
              <a:t>Processor Interlocks for Policy Enforcement (PIPE)</a:t>
            </a:r>
          </a:p>
          <a:p>
            <a:pPr lvl="1"/>
            <a:r>
              <a:rPr lang="en-US" dirty="0"/>
              <a:t>Unassailable hardware interlock enforces policies.</a:t>
            </a:r>
          </a:p>
          <a:p>
            <a:pPr lvl="1"/>
            <a:r>
              <a:rPr lang="en-US" dirty="0"/>
              <a:t>Runs parallel to application processor.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2016" y="2149372"/>
            <a:ext cx="4972726" cy="2965796"/>
          </a:xfrm>
          <a:prstGeom prst="rect">
            <a:avLst/>
          </a:prstGeom>
        </p:spPr>
      </p:pic>
      <p:sp>
        <p:nvSpPr>
          <p:cNvPr id="6" name="Text Placeholder 3"/>
          <p:cNvSpPr txBox="1">
            <a:spLocks/>
          </p:cNvSpPr>
          <p:nvPr/>
        </p:nvSpPr>
        <p:spPr>
          <a:xfrm>
            <a:off x="0" y="1110827"/>
            <a:ext cx="9144000" cy="3753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/>
              <a:t>PIPE is a security co-processor that monitors your application processor.</a:t>
            </a:r>
            <a:endParaRPr lang="en-US" b="1" dirty="0"/>
          </a:p>
          <a:p>
            <a:pPr marL="0" indent="0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65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Idea 1: Metadata Tags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2E5815-A8B8-3248-99F0-470F41FB048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16372" y="1356360"/>
            <a:ext cx="3684191" cy="3987800"/>
          </a:xfrm>
        </p:spPr>
        <p:txBody>
          <a:bodyPr/>
          <a:lstStyle/>
          <a:p>
            <a:r>
              <a:rPr lang="en-US" dirty="0" smtClean="0"/>
              <a:t>Each memory word and register has a programmable metadata tag.</a:t>
            </a:r>
          </a:p>
          <a:p>
            <a:endParaRPr lang="en-US" dirty="0"/>
          </a:p>
          <a:p>
            <a:r>
              <a:rPr lang="en-US" dirty="0" smtClean="0"/>
              <a:t>At every instruction, tags for the relevant memory and registers are passed to the PIPE.</a:t>
            </a:r>
          </a:p>
          <a:p>
            <a:endParaRPr lang="en-US" dirty="0"/>
          </a:p>
          <a:p>
            <a:r>
              <a:rPr lang="en-US" dirty="0" smtClean="0"/>
              <a:t>Application cannot directly create or modify tags.</a:t>
            </a:r>
          </a:p>
          <a:p>
            <a:endParaRPr lang="en-US" dirty="0"/>
          </a:p>
          <a:p>
            <a:r>
              <a:rPr lang="en-US" dirty="0" smtClean="0"/>
              <a:t>Tags can be pointers to arbitrary data structure, enabling complex policies.</a:t>
            </a:r>
          </a:p>
        </p:txBody>
      </p:sp>
      <p:graphicFrame>
        <p:nvGraphicFramePr>
          <p:cNvPr id="6" name="Table 941"/>
          <p:cNvGraphicFramePr/>
          <p:nvPr>
            <p:extLst>
              <p:ext uri="{D42A27DB-BD31-4B8C-83A1-F6EECF244321}">
                <p14:modId xmlns:p14="http://schemas.microsoft.com/office/powerpoint/2010/main" val="3453934875"/>
              </p:ext>
            </p:extLst>
          </p:nvPr>
        </p:nvGraphicFramePr>
        <p:xfrm>
          <a:off x="4852061" y="2380993"/>
          <a:ext cx="3496072" cy="401213"/>
        </p:xfrm>
        <a:graphic>
          <a:graphicData uri="http://schemas.openxmlformats.org/drawingml/2006/table">
            <a:tbl>
              <a:tblPr/>
              <a:tblGrid>
                <a:gridCol w="17480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480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01213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2000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metadata tag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00F900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2000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data payload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B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Shape 942"/>
          <p:cNvSpPr/>
          <p:nvPr/>
        </p:nvSpPr>
        <p:spPr>
          <a:xfrm>
            <a:off x="5486400" y="3546817"/>
            <a:ext cx="3210322" cy="2339100"/>
          </a:xfrm>
          <a:prstGeom prst="rect">
            <a:avLst/>
          </a:prstGeom>
          <a:gradFill>
            <a:gsLst>
              <a:gs pos="0">
                <a:schemeClr val="accent4">
                  <a:hueOff val="-206663"/>
                  <a:satOff val="29896"/>
                  <a:lumOff val="29240"/>
                </a:schemeClr>
              </a:gs>
              <a:gs pos="35000">
                <a:srgbClr val="D8C9EE"/>
              </a:gs>
              <a:gs pos="100000">
                <a:schemeClr val="accent4">
                  <a:hueOff val="-242556"/>
                  <a:satOff val="32941"/>
                  <a:lumOff val="43328"/>
                </a:schemeClr>
              </a:gs>
            </a:gsLst>
            <a:lin ang="16200000"/>
          </a:gradFill>
          <a:ln w="12700">
            <a:solidFill>
              <a:srgbClr val="7D60A0"/>
            </a:solidFill>
            <a:bevel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tIns="91439" bIns="91439" anchor="ctr">
            <a:spAutoFit/>
          </a:bodyPr>
          <a:lstStyle/>
          <a:p>
            <a:pPr>
              <a:defRPr sz="38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000" dirty="0"/>
              <a:t>Example metadata:</a:t>
            </a:r>
          </a:p>
          <a:p>
            <a:pPr marL="487698" indent="-381000">
              <a:buSzPct val="100000"/>
              <a:buChar char="•"/>
              <a:defRPr sz="38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000" dirty="0"/>
              <a:t>Provenance</a:t>
            </a:r>
          </a:p>
          <a:p>
            <a:pPr marL="487698" indent="-381000">
              <a:buSzPct val="100000"/>
              <a:buChar char="•"/>
              <a:defRPr sz="38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000" dirty="0"/>
              <a:t>Access </a:t>
            </a:r>
            <a:r>
              <a:rPr lang="en-US" sz="2000" dirty="0" smtClean="0"/>
              <a:t>rights</a:t>
            </a:r>
            <a:endParaRPr sz="2000" dirty="0"/>
          </a:p>
          <a:p>
            <a:pPr marL="487698" indent="-381000">
              <a:buSzPct val="100000"/>
              <a:buChar char="•"/>
              <a:defRPr sz="38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000" dirty="0"/>
              <a:t>Object type</a:t>
            </a:r>
          </a:p>
          <a:p>
            <a:pPr marL="487698" indent="-381000">
              <a:buSzPct val="100000"/>
              <a:buChar char="•"/>
              <a:defRPr sz="38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000" dirty="0"/>
              <a:t>Executable?</a:t>
            </a:r>
          </a:p>
          <a:p>
            <a:pPr marL="487698" indent="-381000">
              <a:buSzPct val="100000"/>
              <a:buChar char="•"/>
              <a:defRPr sz="38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000" dirty="0"/>
              <a:t>Legal branch target?</a:t>
            </a:r>
          </a:p>
          <a:p>
            <a:pPr marL="487698" indent="-381000">
              <a:buSzPct val="100000"/>
              <a:buChar char="•"/>
              <a:defRPr sz="38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000" dirty="0"/>
              <a:t>Buffer bounds</a:t>
            </a:r>
          </a:p>
        </p:txBody>
      </p:sp>
      <p:sp>
        <p:nvSpPr>
          <p:cNvPr id="8" name="Shape 943"/>
          <p:cNvSpPr/>
          <p:nvPr/>
        </p:nvSpPr>
        <p:spPr>
          <a:xfrm>
            <a:off x="5275531" y="1346900"/>
            <a:ext cx="2839239" cy="461663"/>
          </a:xfrm>
          <a:prstGeom prst="rect">
            <a:avLst/>
          </a:prstGeom>
          <a:ln w="25400">
            <a:solidFill>
              <a:srgbClr val="000000"/>
            </a:solidFill>
            <a:prstDash val="sysDot"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dirty="0" smtClean="0"/>
              <a:t>I</a:t>
            </a:r>
            <a:r>
              <a:rPr dirty="0" smtClean="0"/>
              <a:t>nstruction</a:t>
            </a:r>
            <a:r>
              <a:rPr dirty="0"/>
              <a:t>, </a:t>
            </a:r>
            <a:r>
              <a:rPr dirty="0" smtClean="0"/>
              <a:t>user </a:t>
            </a:r>
            <a:r>
              <a:rPr dirty="0"/>
              <a:t>data, etc.</a:t>
            </a:r>
          </a:p>
        </p:txBody>
      </p:sp>
      <p:sp>
        <p:nvSpPr>
          <p:cNvPr id="9" name="Shape 944"/>
          <p:cNvSpPr/>
          <p:nvPr/>
        </p:nvSpPr>
        <p:spPr>
          <a:xfrm>
            <a:off x="5625302" y="2782207"/>
            <a:ext cx="1432723" cy="7272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2" h="21600" extrusionOk="0">
                <a:moveTo>
                  <a:pt x="21452" y="21600"/>
                </a:moveTo>
                <a:cubicBezTo>
                  <a:pt x="21283" y="17700"/>
                  <a:pt x="20673" y="13806"/>
                  <a:pt x="19622" y="9938"/>
                </a:cubicBezTo>
                <a:cubicBezTo>
                  <a:pt x="19414" y="9173"/>
                  <a:pt x="19175" y="8399"/>
                  <a:pt x="18616" y="7685"/>
                </a:cubicBezTo>
                <a:cubicBezTo>
                  <a:pt x="17140" y="5802"/>
                  <a:pt x="13733" y="4510"/>
                  <a:pt x="9695" y="3920"/>
                </a:cubicBezTo>
                <a:cubicBezTo>
                  <a:pt x="6227" y="3413"/>
                  <a:pt x="2089" y="3281"/>
                  <a:pt x="481" y="1703"/>
                </a:cubicBezTo>
                <a:cubicBezTo>
                  <a:pt x="-59" y="1173"/>
                  <a:pt x="-148" y="561"/>
                  <a:pt x="233" y="0"/>
                </a:cubicBezTo>
              </a:path>
            </a:pathLst>
          </a:custGeom>
          <a:ln w="50800">
            <a:solidFill>
              <a:schemeClr val="accent1"/>
            </a:solidFill>
            <a:prstDash val="sysDot"/>
            <a:miter lim="400000"/>
            <a:tailEnd type="triangle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</p:spPr>
        <p:txBody>
          <a:bodyPr tIns="91439" bIns="91439"/>
          <a:lstStyle/>
          <a:p>
            <a:pPr>
              <a:defRPr sz="24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0" name="Shape 945"/>
          <p:cNvSpPr/>
          <p:nvPr/>
        </p:nvSpPr>
        <p:spPr>
          <a:xfrm>
            <a:off x="6695150" y="1826527"/>
            <a:ext cx="891513" cy="5435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7" h="21600" extrusionOk="0">
                <a:moveTo>
                  <a:pt x="0" y="0"/>
                </a:moveTo>
                <a:cubicBezTo>
                  <a:pt x="-9" y="2139"/>
                  <a:pt x="412" y="4225"/>
                  <a:pt x="1200" y="5945"/>
                </a:cubicBezTo>
                <a:cubicBezTo>
                  <a:pt x="3704" y="11412"/>
                  <a:pt x="8378" y="11512"/>
                  <a:pt x="12650" y="11313"/>
                </a:cubicBezTo>
                <a:cubicBezTo>
                  <a:pt x="15703" y="11171"/>
                  <a:pt x="19027" y="11529"/>
                  <a:pt x="20674" y="15567"/>
                </a:cubicBezTo>
                <a:cubicBezTo>
                  <a:pt x="21401" y="17349"/>
                  <a:pt x="21591" y="19566"/>
                  <a:pt x="21192" y="21600"/>
                </a:cubicBezTo>
              </a:path>
            </a:pathLst>
          </a:custGeom>
          <a:ln w="50800">
            <a:solidFill>
              <a:schemeClr val="accent1"/>
            </a:solidFill>
            <a:prstDash val="sysDot"/>
            <a:miter lim="400000"/>
            <a:tailEnd type="triangle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</p:spPr>
        <p:txBody>
          <a:bodyPr tIns="91439" bIns="91439"/>
          <a:lstStyle/>
          <a:p>
            <a:pPr>
              <a:defRPr sz="24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809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Idea 2: PIPE hardware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2E5815-A8B8-3248-99F0-470F41FB048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92480" y="1190198"/>
            <a:ext cx="7904242" cy="4512102"/>
          </a:xfrm>
        </p:spPr>
        <p:txBody>
          <a:bodyPr/>
          <a:lstStyle/>
          <a:p>
            <a:r>
              <a:rPr lang="en-US" dirty="0" smtClean="0"/>
              <a:t>The PIPE runs in parallel with usual “application” processor.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Its inputs are metadata tags, which are evaluated against a defined policy.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Generates application processor interrupt if policy violation occurs.</a:t>
            </a:r>
          </a:p>
          <a:p>
            <a:r>
              <a:rPr lang="en-US" dirty="0" smtClean="0"/>
              <a:t>Creates unassailable hardware interlock blocking execution of bad instructions.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Cache keeps performance high.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25105" y="3904735"/>
            <a:ext cx="5084618" cy="217738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7151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RISC-V Inside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2E5815-A8B8-3248-99F0-470F41FB048B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828" y="1963351"/>
            <a:ext cx="4400288" cy="2624387"/>
          </a:xfrm>
          <a:prstGeom prst="rect">
            <a:avLst/>
          </a:prstGeom>
        </p:spPr>
      </p:pic>
      <p:sp>
        <p:nvSpPr>
          <p:cNvPr id="7" name="Text Placeholder 3"/>
          <p:cNvSpPr txBox="1">
            <a:spLocks/>
          </p:cNvSpPr>
          <p:nvPr/>
        </p:nvSpPr>
        <p:spPr>
          <a:xfrm>
            <a:off x="792480" y="1190198"/>
            <a:ext cx="7904242" cy="451210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Today we’re building on RISC-V.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r>
              <a:rPr lang="en-US" sz="1800" dirty="0" smtClean="0"/>
              <a:t>RISC-V is an open architecture, great for experimentation.</a:t>
            </a:r>
          </a:p>
          <a:p>
            <a:pPr lvl="1"/>
            <a:r>
              <a:rPr lang="en-US" sz="1600" dirty="0" smtClean="0"/>
              <a:t>Also beginning to see use in practice; we’re optimistic.</a:t>
            </a:r>
            <a:endParaRPr lang="en-US" sz="2000" dirty="0"/>
          </a:p>
          <a:p>
            <a:r>
              <a:rPr lang="en-US" sz="1800" dirty="0" smtClean="0"/>
              <a:t>Work also in progress on ARM, other RISC architectures (PowerPC, MIPS) possible.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Font typeface="Arial"/>
              <a:buNone/>
            </a:pPr>
            <a:endParaRPr lang="en-US" sz="1800" dirty="0"/>
          </a:p>
        </p:txBody>
      </p:sp>
      <p:sp>
        <p:nvSpPr>
          <p:cNvPr id="15" name="Oval 14"/>
          <p:cNvSpPr/>
          <p:nvPr/>
        </p:nvSpPr>
        <p:spPr>
          <a:xfrm>
            <a:off x="1187356" y="1883392"/>
            <a:ext cx="1378424" cy="1296536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998232" y="2079356"/>
            <a:ext cx="796357" cy="859809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Curved Connector 18"/>
          <p:cNvCxnSpPr>
            <a:endCxn id="15" idx="0"/>
          </p:cNvCxnSpPr>
          <p:nvPr/>
        </p:nvCxnSpPr>
        <p:spPr>
          <a:xfrm rot="16200000" flipV="1">
            <a:off x="4606034" y="-846073"/>
            <a:ext cx="545909" cy="6004840"/>
          </a:xfrm>
          <a:prstGeom prst="curvedConnector3">
            <a:avLst>
              <a:gd name="adj1" fmla="val 141875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/>
          <p:cNvCxnSpPr>
            <a:endCxn id="16" idx="0"/>
          </p:cNvCxnSpPr>
          <p:nvPr/>
        </p:nvCxnSpPr>
        <p:spPr>
          <a:xfrm rot="16200000" flipV="1">
            <a:off x="6463938" y="1011830"/>
            <a:ext cx="349945" cy="2484997"/>
          </a:xfrm>
          <a:prstGeom prst="curvedConnector3">
            <a:avLst>
              <a:gd name="adj1" fmla="val 165325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110484" y="2429301"/>
            <a:ext cx="1586238" cy="1077218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RISC-V</a:t>
            </a:r>
          </a:p>
          <a:p>
            <a:r>
              <a:rPr lang="en-US" sz="3200" dirty="0" smtClean="0"/>
              <a:t>Cores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877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Drape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04B23"/>
      </a:accent1>
      <a:accent2>
        <a:srgbClr val="252C6A"/>
      </a:accent2>
      <a:accent3>
        <a:srgbClr val="C1D42F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TaxKeywordTaxHTField xmlns="2e6fae42-6cfe-489f-86bf-e26a00149861">
      <Terms xmlns="http://schemas.microsoft.com/office/infopath/2007/PartnerControls"/>
    </TaxKeywordTaxHTField>
    <ProgramType xmlns="d35bb5e5-ea5a-4e5b-8cee-fd309395b716"/>
    <Audit_x0020_Support xmlns="d35bb5e5-ea5a-4e5b-8cee-fd309395b716" xsi:nil="true"/>
    <Standard_x0020_Process_x0020_and_x0020_Tools xmlns="d35bb5e5-ea5a-4e5b-8cee-fd309395b716" xsi:nil="true"/>
    <procedure xmlns="d35bb5e5-ea5a-4e5b-8cee-fd309395b716"/>
    <Phase_x0020_Category xmlns="d35bb5e5-ea5a-4e5b-8cee-fd309395b716" xsi:nil="true"/>
  </documentManagement>
</p:properties>
</file>

<file path=customXml/item2.xml><?xml version="1.0" encoding="utf-8"?>
<?mso-contentType ?>
<SharedContentType xmlns="Microsoft.SharePoint.Taxonomy.ContentTypeSync" SourceId="46424440-69aa-4682-b769-c2511fcb5529" ContentTypeId="0x0101" PreviousValue="fals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Procedures or Support Docs" ma:contentTypeID="0x0101003B21DE8F3CA7BB49979B8E50D8BBC6F6020026AE0615D5FA7A45A8DBBD58B8767892" ma:contentTypeVersion="20" ma:contentTypeDescription="" ma:contentTypeScope="" ma:versionID="a33ff160d32010da71c77918e4e42d2b">
  <xsd:schema xmlns:xsd="http://www.w3.org/2001/XMLSchema" xmlns:xs="http://www.w3.org/2001/XMLSchema" xmlns:p="http://schemas.microsoft.com/office/2006/metadata/properties" xmlns:ns2="d35bb5e5-ea5a-4e5b-8cee-fd309395b716" xmlns:ns4="http://schemas.microsoft.com/sharepoint/v4" xmlns:ns5="2e6fae42-6cfe-489f-86bf-e26a00149861" targetNamespace="http://schemas.microsoft.com/office/2006/metadata/properties" ma:root="true" ma:fieldsID="bc0ef3b7da56c0b0048108f746937459" ns2:_="" ns4:_="" ns5:_="">
    <xsd:import namespace="d35bb5e5-ea5a-4e5b-8cee-fd309395b716"/>
    <xsd:import namespace="http://schemas.microsoft.com/sharepoint/v4"/>
    <xsd:import namespace="2e6fae42-6cfe-489f-86bf-e26a00149861"/>
    <xsd:element name="properties">
      <xsd:complexType>
        <xsd:sequence>
          <xsd:element name="documentManagement">
            <xsd:complexType>
              <xsd:all>
                <xsd:element ref="ns2:ProgramType" minOccurs="0"/>
                <xsd:element ref="ns2:procedure" minOccurs="0"/>
                <xsd:element ref="ns2:Standard_x0020_Process_x0020_and_x0020_Tools" minOccurs="0"/>
                <xsd:element ref="ns2:Audit_x0020_Support" minOccurs="0"/>
                <xsd:element ref="ns2:Phase_x0020_Category" minOccurs="0"/>
                <xsd:element ref="ns4:IconOverlay" minOccurs="0"/>
                <xsd:element ref="ns5:TaxKeyword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5bb5e5-ea5a-4e5b-8cee-fd309395b716" elementFormDefault="qualified">
    <xsd:import namespace="http://schemas.microsoft.com/office/2006/documentManagement/types"/>
    <xsd:import namespace="http://schemas.microsoft.com/office/infopath/2007/PartnerControls"/>
    <xsd:element name="ProgramType" ma:index="8" nillable="true" ma:displayName="ProgramType" ma:list="{89abe25b-6bc5-40f5-bdb1-f254afc1f2ce}" ma:internalName="ProgramType" ma:showField="Title" ma:web="a9d06465-e0a9-46fa-a77e-cc3dde8c534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rocedure" ma:index="9" nillable="true" ma:displayName="Section Heading" ma:list="{e2442e9e-1b90-4dda-b7cd-5d1ee8773f1f}" ma:internalName="procedure" ma:showField="Title" ma:web="a9d06465-e0a9-46fa-a77e-cc3dde8c534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tandard_x0020_Process_x0020_and_x0020_Tools" ma:index="10" nillable="true" ma:displayName="Standard Process and Tools" ma:list="{a2c0cfec-158f-4af5-9486-aa17419f7f4d}" ma:internalName="Standard_x0020_Process_x0020_and_x0020_Tools" ma:showField="Title" ma:web="a9d06465-e0a9-46fa-a77e-cc3dde8c5349">
      <xsd:simpleType>
        <xsd:restriction base="dms:Lookup"/>
      </xsd:simpleType>
    </xsd:element>
    <xsd:element name="Audit_x0020_Support" ma:index="12" nillable="true" ma:displayName="Audit Support" ma:default="0" ma:internalName="Audit_x0020_Support">
      <xsd:simpleType>
        <xsd:restriction base="dms:Boolean"/>
      </xsd:simpleType>
    </xsd:element>
    <xsd:element name="Phase_x0020_Category" ma:index="13" nillable="true" ma:displayName="Document Type" ma:list="{97686f57-7133-4a9a-9ca9-53860245a8e0}" ma:internalName="Phase_x0020_Category" ma:showField="Title" ma:web="a9d06465-e0a9-46fa-a77e-cc3dde8c5349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4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6fae42-6cfe-489f-86bf-e26a00149861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6" nillable="true" ma:taxonomy="true" ma:internalName="TaxKeywordTaxHTField" ma:taxonomyFieldName="TaxKeyword" ma:displayName="Enterprise Keywords" ma:fieldId="{23f27201-bee3-471e-b2e7-b64fd8b7ca38}" ma:taxonomyMulti="true" ma:sspId="46424440-69aa-4682-b769-c2511fcb5529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18A19A8-A66C-4E56-88F9-2F3A31276031}">
  <ds:schemaRefs>
    <ds:schemaRef ds:uri="http://schemas.microsoft.com/office/2006/documentManagement/types"/>
    <ds:schemaRef ds:uri="http://www.w3.org/XML/1998/namespace"/>
    <ds:schemaRef ds:uri="http://purl.org/dc/terms/"/>
    <ds:schemaRef ds:uri="http://purl.org/dc/dcmitype/"/>
    <ds:schemaRef ds:uri="2e6fae42-6cfe-489f-86bf-e26a00149861"/>
    <ds:schemaRef ds:uri="http://purl.org/dc/elements/1.1/"/>
    <ds:schemaRef ds:uri="http://schemas.microsoft.com/sharepoint/v4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d35bb5e5-ea5a-4e5b-8cee-fd309395b716"/>
  </ds:schemaRefs>
</ds:datastoreItem>
</file>

<file path=customXml/itemProps2.xml><?xml version="1.0" encoding="utf-8"?>
<ds:datastoreItem xmlns:ds="http://schemas.openxmlformats.org/officeDocument/2006/customXml" ds:itemID="{D2F1215F-7B7E-4295-9D3A-BA1C446FD769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4CAE23AC-57C8-4E1E-997E-E7A6C4D5E4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35bb5e5-ea5a-4e5b-8cee-fd309395b716"/>
    <ds:schemaRef ds:uri="http://schemas.microsoft.com/sharepoint/v4"/>
    <ds:schemaRef ds:uri="2e6fae42-6cfe-489f-86bf-e26a001498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36DD6FB1-DC88-44F3-B556-26338B69573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2052</TotalTime>
  <Words>1589</Words>
  <Application>Microsoft Office PowerPoint</Application>
  <PresentationFormat>On-screen Show (4:3)</PresentationFormat>
  <Paragraphs>360</Paragraphs>
  <Slides>28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Consolas</vt:lpstr>
      <vt:lpstr>Helvetica</vt:lpstr>
      <vt:lpstr>Helvetica Neue</vt:lpstr>
      <vt:lpstr>Tahoma</vt:lpstr>
      <vt:lpstr>Wingdings</vt:lpstr>
      <vt:lpstr>Office Theme</vt:lpstr>
      <vt:lpstr>A Language for Programmable Hardware Security</vt:lpstr>
      <vt:lpstr>Overview</vt:lpstr>
      <vt:lpstr>DARPA SSITH/HOPE Team</vt:lpstr>
      <vt:lpstr>1) What is “configurable hardware security”?</vt:lpstr>
      <vt:lpstr>Problem: Hardware doesn’t adapt.</vt:lpstr>
      <vt:lpstr>Configurable security: Draper’s PIPE</vt:lpstr>
      <vt:lpstr>Key Idea 1: Metadata Tags</vt:lpstr>
      <vt:lpstr>Key Idea 2: PIPE hardware</vt:lpstr>
      <vt:lpstr>RISC-V Inside</vt:lpstr>
      <vt:lpstr>Key Idea 3: Micro-policies</vt:lpstr>
      <vt:lpstr>Micro-policy Example</vt:lpstr>
      <vt:lpstr>PIPE History and Foundation</vt:lpstr>
      <vt:lpstr>DARPA SSITH CWE Classes </vt:lpstr>
      <vt:lpstr>2) How do we write policies today?</vt:lpstr>
      <vt:lpstr>What is a policy?</vt:lpstr>
      <vt:lpstr>In the beginning there was C</vt:lpstr>
      <vt:lpstr>Solution: A Policy DSL</vt:lpstr>
      <vt:lpstr>Example: Stack Buffer Overflow</vt:lpstr>
      <vt:lpstr>Stack Protection Policy</vt:lpstr>
      <vt:lpstr>Final Example:  Simple CFI</vt:lpstr>
      <vt:lpstr>Policy Language Continued</vt:lpstr>
      <vt:lpstr>3) Active research in policy language design and verification.</vt:lpstr>
      <vt:lpstr>C-level Policy Language  (Andrew Tolmach @ Portland State) </vt:lpstr>
      <vt:lpstr>Property-Based Random Testing for Micropolicies (Benjamin Pierce @ U Penn)</vt:lpstr>
      <vt:lpstr>QuickChick for Micropolicies First Steps</vt:lpstr>
      <vt:lpstr>Compartmentalization via PIPE (Catalin Hritcu @ INRIA)</vt:lpstr>
      <vt:lpstr>Future μ-Policy Verification Tools</vt:lpstr>
      <vt:lpstr>Conclusion</vt:lpstr>
    </vt:vector>
  </TitlesOfParts>
  <Company>Bornemann Communications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Kickoff Template</dc:title>
  <dc:creator>Office 2004 Test Drive User</dc:creator>
  <cp:keywords/>
  <cp:lastModifiedBy>Casinghino, Chris</cp:lastModifiedBy>
  <cp:revision>172</cp:revision>
  <dcterms:created xsi:type="dcterms:W3CDTF">2015-09-06T15:34:24Z</dcterms:created>
  <dcterms:modified xsi:type="dcterms:W3CDTF">2019-04-09T17:32:08Z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0x0101003B21DE8F3CA7BB49979B8E50D8BBC6F6020026AE0615D5FA7A45A8DBBD58B8767892</vt:lpwstr>
  </property>
  <property fmtid="{D5CDD505-2E9C-101B-9397-08002B2CF9AE}" pid="3" name="Folder">
    <vt:lpwstr>Program Planning/Support</vt:lpwstr>
  </property>
  <property fmtid="{D5CDD505-2E9C-101B-9397-08002B2CF9AE}" pid="4" name="TaxKeyword">
    <vt:lpwstr/>
  </property>
  <property fmtid="{D5CDD505-2E9C-101B-9397-08002B2CF9AE}" pid="5" name="Order">
    <vt:r8>68000</vt:r8>
  </property>
  <property fmtid="{D5CDD505-2E9C-101B-9397-08002B2CF9AE}" pid="6" name="link status">
    <vt:lpwstr>links not reviewed</vt:lpwstr>
  </property>
  <property fmtid="{D5CDD505-2E9C-101B-9397-08002B2CF9AE}" pid="7" name="links have been updated">
    <vt:bool>false</vt:bool>
  </property>
  <property fmtid="{D5CDD505-2E9C-101B-9397-08002B2CF9AE}" pid="8" name="TaxCatchAll">
    <vt:lpwstr/>
  </property>
</Properties>
</file>